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7.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36" r:id="rId2"/>
    <p:sldMasterId id="2147483738" r:id="rId3"/>
    <p:sldMasterId id="2147483741" r:id="rId4"/>
    <p:sldMasterId id="2147483754" r:id="rId5"/>
    <p:sldMasterId id="2147483766" r:id="rId6"/>
    <p:sldMasterId id="2147483775" r:id="rId7"/>
    <p:sldMasterId id="2147483787" r:id="rId8"/>
  </p:sldMasterIdLst>
  <p:notesMasterIdLst>
    <p:notesMasterId r:id="rId89"/>
  </p:notesMasterIdLst>
  <p:sldIdLst>
    <p:sldId id="457" r:id="rId9"/>
    <p:sldId id="476" r:id="rId10"/>
    <p:sldId id="469" r:id="rId11"/>
    <p:sldId id="478" r:id="rId12"/>
    <p:sldId id="479" r:id="rId13"/>
    <p:sldId id="485" r:id="rId14"/>
    <p:sldId id="484" r:id="rId15"/>
    <p:sldId id="483" r:id="rId16"/>
    <p:sldId id="459" r:id="rId17"/>
    <p:sldId id="460" r:id="rId18"/>
    <p:sldId id="463" r:id="rId19"/>
    <p:sldId id="461" r:id="rId20"/>
    <p:sldId id="466" r:id="rId21"/>
    <p:sldId id="729" r:id="rId22"/>
    <p:sldId id="521" r:id="rId23"/>
    <p:sldId id="723" r:id="rId24"/>
    <p:sldId id="725" r:id="rId25"/>
    <p:sldId id="726" r:id="rId26"/>
    <p:sldId id="724" r:id="rId27"/>
    <p:sldId id="690" r:id="rId28"/>
    <p:sldId id="727" r:id="rId29"/>
    <p:sldId id="699" r:id="rId30"/>
    <p:sldId id="728" r:id="rId31"/>
    <p:sldId id="722" r:id="rId32"/>
    <p:sldId id="701" r:id="rId33"/>
    <p:sldId id="703" r:id="rId34"/>
    <p:sldId id="704" r:id="rId35"/>
    <p:sldId id="706" r:id="rId36"/>
    <p:sldId id="708" r:id="rId37"/>
    <p:sldId id="707" r:id="rId38"/>
    <p:sldId id="721" r:id="rId39"/>
    <p:sldId id="682" r:id="rId40"/>
    <p:sldId id="683" r:id="rId41"/>
    <p:sldId id="684" r:id="rId42"/>
    <p:sldId id="685" r:id="rId43"/>
    <p:sldId id="686" r:id="rId44"/>
    <p:sldId id="687" r:id="rId45"/>
    <p:sldId id="688" r:id="rId46"/>
    <p:sldId id="689" r:id="rId47"/>
    <p:sldId id="545" r:id="rId48"/>
    <p:sldId id="263" r:id="rId49"/>
    <p:sldId id="265" r:id="rId50"/>
    <p:sldId id="266" r:id="rId51"/>
    <p:sldId id="264" r:id="rId52"/>
    <p:sldId id="269" r:id="rId53"/>
    <p:sldId id="285" r:id="rId54"/>
    <p:sldId id="286" r:id="rId55"/>
    <p:sldId id="287" r:id="rId56"/>
    <p:sldId id="270" r:id="rId57"/>
    <p:sldId id="257" r:id="rId58"/>
    <p:sldId id="318" r:id="rId59"/>
    <p:sldId id="326" r:id="rId60"/>
    <p:sldId id="321" r:id="rId61"/>
    <p:sldId id="317" r:id="rId62"/>
    <p:sldId id="330" r:id="rId63"/>
    <p:sldId id="329" r:id="rId64"/>
    <p:sldId id="328" r:id="rId65"/>
    <p:sldId id="327" r:id="rId66"/>
    <p:sldId id="331" r:id="rId67"/>
    <p:sldId id="323" r:id="rId68"/>
    <p:sldId id="341" r:id="rId69"/>
    <p:sldId id="332" r:id="rId70"/>
    <p:sldId id="333" r:id="rId71"/>
    <p:sldId id="334" r:id="rId72"/>
    <p:sldId id="324" r:id="rId73"/>
    <p:sldId id="335" r:id="rId74"/>
    <p:sldId id="336" r:id="rId75"/>
    <p:sldId id="337" r:id="rId76"/>
    <p:sldId id="338" r:id="rId77"/>
    <p:sldId id="339" r:id="rId78"/>
    <p:sldId id="340" r:id="rId79"/>
    <p:sldId id="308" r:id="rId80"/>
    <p:sldId id="311" r:id="rId81"/>
    <p:sldId id="310" r:id="rId82"/>
    <p:sldId id="314" r:id="rId83"/>
    <p:sldId id="315" r:id="rId84"/>
    <p:sldId id="303" r:id="rId85"/>
    <p:sldId id="305" r:id="rId86"/>
    <p:sldId id="313" r:id="rId87"/>
    <p:sldId id="350"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66"/>
    <a:srgbClr val="FF00FF"/>
    <a:srgbClr val="F5F5F5"/>
    <a:srgbClr val="7BBA4A"/>
    <a:srgbClr val="539432"/>
    <a:srgbClr val="CCDAE6"/>
    <a:srgbClr val="FAB941"/>
    <a:srgbClr val="ACD192"/>
    <a:srgbClr val="D9862F"/>
    <a:srgbClr val="FEE0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2" autoAdjust="0"/>
    <p:restoredTop sz="88116" autoAdjust="0"/>
  </p:normalViewPr>
  <p:slideViewPr>
    <p:cSldViewPr>
      <p:cViewPr varScale="1">
        <p:scale>
          <a:sx n="79" d="100"/>
          <a:sy n="79" d="100"/>
        </p:scale>
        <p:origin x="9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6" d="100"/>
          <a:sy n="56" d="100"/>
        </p:scale>
        <p:origin x="-288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slide" Target="slides/slide76.xml"/><Relationship Id="rId89"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presProps" Target="presProp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4" Type="http://schemas.openxmlformats.org/officeDocument/2006/relationships/slideMaster" Target="slideMasters/slideMaster4.xml"/><Relationship Id="rId9" Type="http://schemas.openxmlformats.org/officeDocument/2006/relationships/slide" Target="slides/slide1.xml"/></Relationships>
</file>

<file path=ppt/diagrams/_rels/data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eg"/><Relationship Id="rId1" Type="http://schemas.openxmlformats.org/officeDocument/2006/relationships/image" Target="../media/image73.jpeg"/><Relationship Id="rId4" Type="http://schemas.openxmlformats.org/officeDocument/2006/relationships/image" Target="../media/image76.png"/></Relationships>
</file>

<file path=ppt/diagrams/_rels/drawing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image" Target="../media/image76.png"/><Relationship Id="rId4" Type="http://schemas.openxmlformats.org/officeDocument/2006/relationships/image" Target="../media/image75.jp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E42EBC-C537-48FD-B204-A0E3133627DB}"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D8413E07-7623-47E5-B807-572895413677}">
      <dgm:prSet custT="1"/>
      <dgm:spPr/>
      <dgm:t>
        <a:bodyPr/>
        <a:lstStyle/>
        <a:p>
          <a:r>
            <a:rPr lang="en-GB" sz="1200" b="1" i="0">
              <a:latin typeface="Verdana" panose="020B0604030504040204" pitchFamily="34" charset="0"/>
              <a:ea typeface="Verdana" panose="020B0604030504040204" pitchFamily="34" charset="0"/>
              <a:cs typeface="Verdana" panose="020B0604030504040204" pitchFamily="34" charset="0"/>
            </a:rPr>
            <a:t>Solid analysis of the problem, state of play and solution proposed (baseline)</a:t>
          </a:r>
          <a:endParaRPr lang="en-GB" sz="1200" b="1" dirty="0">
            <a:latin typeface="Verdana" panose="020B0604030504040204" pitchFamily="34" charset="0"/>
            <a:ea typeface="Verdana" panose="020B0604030504040204" pitchFamily="34" charset="0"/>
            <a:cs typeface="Verdana" panose="020B0604030504040204" pitchFamily="34" charset="0"/>
          </a:endParaRPr>
        </a:p>
      </dgm:t>
    </dgm:pt>
    <dgm:pt modelId="{72FD89CA-E80B-4FD7-9EC1-EE1693924B92}" type="parTrans" cxnId="{3EEF1DE6-CB52-480E-B181-B86AF70D5EAE}">
      <dgm:prSet/>
      <dgm:spPr/>
      <dgm:t>
        <a:bodyPr/>
        <a:lstStyle/>
        <a:p>
          <a:endParaRPr lang="en-US"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3F1B0BD6-90BB-4E93-BC57-2B051DFD02AF}" type="sibTrans" cxnId="{3EEF1DE6-CB52-480E-B181-B86AF70D5EAE}">
      <dgm:prSet/>
      <dgm:spPr/>
      <dgm:t>
        <a:bodyPr/>
        <a:lstStyle/>
        <a:p>
          <a:endParaRPr lang="en-US"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F5D724B1-97EE-4E8F-AFF6-F2813637B8F6}">
      <dgm:prSet custT="1"/>
      <dgm:spPr/>
      <dgm:t>
        <a:bodyPr spcFirstLastPara="0" vert="horz" wrap="square" lIns="60960" tIns="60960" rIns="60960" bIns="60960" numCol="1" spcCol="1270" anchor="ctr" anchorCtr="0"/>
        <a:lstStyle/>
        <a:p>
          <a:pPr marL="0" lvl="0" indent="0" algn="l" defTabSz="711200">
            <a:lnSpc>
              <a:spcPct val="90000"/>
            </a:lnSpc>
            <a:spcBef>
              <a:spcPct val="0"/>
            </a:spcBef>
            <a:spcAft>
              <a:spcPct val="35000"/>
            </a:spcAft>
            <a:buNone/>
          </a:pPr>
          <a:r>
            <a:rPr lang="en-GB" sz="1200" b="1" i="0" kern="1200">
              <a:latin typeface="Verdana" panose="020B0604030504040204" pitchFamily="34" charset="0"/>
              <a:ea typeface="Verdana" panose="020B0604030504040204" pitchFamily="34" charset="0"/>
              <a:cs typeface="Verdana" panose="020B0604030504040204" pitchFamily="34" charset="0"/>
            </a:rPr>
            <a:t>Key stakeholders involved  (incl. users)</a:t>
          </a:r>
          <a:endParaRPr lang="en-GB" sz="1200" b="1" i="0" kern="1200" dirty="0">
            <a:latin typeface="Verdana" panose="020B0604030504040204" pitchFamily="34" charset="0"/>
            <a:ea typeface="Verdana" panose="020B0604030504040204" pitchFamily="34" charset="0"/>
            <a:cs typeface="Verdana" panose="020B0604030504040204" pitchFamily="34" charset="0"/>
          </a:endParaRPr>
        </a:p>
      </dgm:t>
    </dgm:pt>
    <dgm:pt modelId="{C5CFB583-1DF2-4B73-A5BD-ABB2D59C426F}" type="parTrans" cxnId="{D3D3F832-A15F-4314-85D0-E05033D5A368}">
      <dgm:prSet/>
      <dgm:spPr/>
      <dgm:t>
        <a:bodyPr/>
        <a:lstStyle/>
        <a:p>
          <a:endParaRPr lang="en-US"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416DFE39-F145-4471-B3BD-13005D876E03}" type="sibTrans" cxnId="{D3D3F832-A15F-4314-85D0-E05033D5A368}">
      <dgm:prSet/>
      <dgm:spPr/>
      <dgm:t>
        <a:bodyPr/>
        <a:lstStyle/>
        <a:p>
          <a:endParaRPr lang="en-US"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0FBFD914-446F-4F32-A2AD-3EFE9D48321E}">
      <dgm:prSet custT="1"/>
      <dgm:spPr/>
      <dgm:t>
        <a:bodyPr spcFirstLastPara="0" vert="horz" wrap="square" lIns="60960" tIns="60960" rIns="60960" bIns="60960" numCol="1" spcCol="1270" anchor="ctr" anchorCtr="0"/>
        <a:lstStyle/>
        <a:p>
          <a:pPr marL="0" lvl="0" indent="0" algn="l" defTabSz="711200">
            <a:lnSpc>
              <a:spcPct val="90000"/>
            </a:lnSpc>
            <a:spcBef>
              <a:spcPct val="0"/>
            </a:spcBef>
            <a:spcAft>
              <a:spcPct val="35000"/>
            </a:spcAft>
            <a:buNone/>
          </a:pPr>
          <a:r>
            <a:rPr lang="en-GB" sz="1200" b="1" i="0" kern="1200" dirty="0">
              <a:latin typeface="Verdana" panose="020B0604030504040204" pitchFamily="34" charset="0"/>
              <a:ea typeface="Verdana" panose="020B0604030504040204" pitchFamily="34" charset="0"/>
              <a:cs typeface="Verdana" panose="020B0604030504040204" pitchFamily="34" charset="0"/>
            </a:rPr>
            <a:t>Robust assessment of impacts over the life cycle of the solution proposed</a:t>
          </a:r>
        </a:p>
      </dgm:t>
    </dgm:pt>
    <dgm:pt modelId="{A1BAA86D-CA3D-43DE-A1D3-1CAB0DAFFB7D}" type="parTrans" cxnId="{A3B73EF1-F967-4274-A0F5-593CB96E65EA}">
      <dgm:prSet/>
      <dgm:spPr/>
      <dgm:t>
        <a:bodyPr/>
        <a:lstStyle/>
        <a:p>
          <a:endParaRPr lang="en-US"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54F80568-4D8D-43D6-95F3-CABEBA1855F8}" type="sibTrans" cxnId="{A3B73EF1-F967-4274-A0F5-593CB96E65EA}">
      <dgm:prSet/>
      <dgm:spPr/>
      <dgm:t>
        <a:bodyPr/>
        <a:lstStyle/>
        <a:p>
          <a:endParaRPr lang="en-US"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FA7C1E7A-B12F-4546-8E11-C1E0A2A9A06B}">
      <dgm:prSet custT="1"/>
      <dgm:spPr/>
      <dgm:t>
        <a:bodyPr spcFirstLastPara="0" vert="horz" wrap="square" lIns="60960" tIns="60960" rIns="60960" bIns="60960" numCol="1" spcCol="1270" anchor="ctr" anchorCtr="0"/>
        <a:lstStyle/>
        <a:p>
          <a:pPr marL="0" lvl="0" indent="0" algn="l" defTabSz="711200">
            <a:lnSpc>
              <a:spcPct val="90000"/>
            </a:lnSpc>
            <a:spcBef>
              <a:spcPct val="0"/>
            </a:spcBef>
            <a:spcAft>
              <a:spcPct val="35000"/>
            </a:spcAft>
            <a:buNone/>
          </a:pPr>
          <a:r>
            <a:rPr lang="en-GB" sz="1200" b="1" i="0" kern="1200">
              <a:latin typeface="Verdana" panose="020B0604030504040204" pitchFamily="34" charset="0"/>
              <a:ea typeface="Verdana" panose="020B0604030504040204" pitchFamily="34" charset="0"/>
              <a:cs typeface="Verdana" panose="020B0604030504040204" pitchFamily="34" charset="0"/>
            </a:rPr>
            <a:t>Clear strategy on how to sustain and multiply the impacts	</a:t>
          </a:r>
          <a:endParaRPr lang="en-GB" sz="1200" b="1" i="0" kern="1200" dirty="0">
            <a:latin typeface="Verdana" panose="020B0604030504040204" pitchFamily="34" charset="0"/>
            <a:ea typeface="Verdana" panose="020B0604030504040204" pitchFamily="34" charset="0"/>
            <a:cs typeface="Verdana" panose="020B0604030504040204" pitchFamily="34" charset="0"/>
          </a:endParaRPr>
        </a:p>
      </dgm:t>
    </dgm:pt>
    <dgm:pt modelId="{8731A5E1-969F-47A3-AD5A-FA946529E840}" type="parTrans" cxnId="{52975A19-E242-4E2A-9ACA-2A20618432E4}">
      <dgm:prSet/>
      <dgm:spPr/>
      <dgm:t>
        <a:bodyPr/>
        <a:lstStyle/>
        <a:p>
          <a:endParaRPr lang="en-US"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D5BED326-2549-4DD8-933F-DB2268D2673F}" type="sibTrans" cxnId="{52975A19-E242-4E2A-9ACA-2A20618432E4}">
      <dgm:prSet/>
      <dgm:spPr/>
      <dgm:t>
        <a:bodyPr/>
        <a:lstStyle/>
        <a:p>
          <a:endParaRPr lang="en-US"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46CA34EA-8960-4323-97E5-511F45BDD165}" type="pres">
      <dgm:prSet presAssocID="{EBE42EBC-C537-48FD-B204-A0E3133627DB}" presName="linear" presStyleCnt="0">
        <dgm:presLayoutVars>
          <dgm:animLvl val="lvl"/>
          <dgm:resizeHandles val="exact"/>
        </dgm:presLayoutVars>
      </dgm:prSet>
      <dgm:spPr/>
    </dgm:pt>
    <dgm:pt modelId="{A48849A4-71AF-441E-9359-6724476A8CFA}" type="pres">
      <dgm:prSet presAssocID="{D8413E07-7623-47E5-B807-572895413677}" presName="parentText" presStyleLbl="node1" presStyleIdx="0" presStyleCnt="4" custLinFactNeighborX="295" custLinFactNeighborY="-22386">
        <dgm:presLayoutVars>
          <dgm:chMax val="0"/>
          <dgm:bulletEnabled val="1"/>
        </dgm:presLayoutVars>
      </dgm:prSet>
      <dgm:spPr/>
    </dgm:pt>
    <dgm:pt modelId="{378F2024-0350-49F2-BA13-AC5CC76C6324}" type="pres">
      <dgm:prSet presAssocID="{3F1B0BD6-90BB-4E93-BC57-2B051DFD02AF}" presName="spacer" presStyleCnt="0"/>
      <dgm:spPr/>
    </dgm:pt>
    <dgm:pt modelId="{028A0B79-8F5D-4107-B07E-EDF0C72F7AA3}" type="pres">
      <dgm:prSet presAssocID="{F5D724B1-97EE-4E8F-AFF6-F2813637B8F6}" presName="parentText" presStyleLbl="node1" presStyleIdx="1" presStyleCnt="4">
        <dgm:presLayoutVars>
          <dgm:chMax val="0"/>
          <dgm:bulletEnabled val="1"/>
        </dgm:presLayoutVars>
      </dgm:prSet>
      <dgm:spPr>
        <a:xfrm>
          <a:off x="0" y="1652675"/>
          <a:ext cx="4283074" cy="636480"/>
        </a:xfrm>
        <a:prstGeom prst="roundRect">
          <a:avLst/>
        </a:prstGeom>
      </dgm:spPr>
    </dgm:pt>
    <dgm:pt modelId="{0E7153A3-91A3-40EC-B623-EE251B9262C6}" type="pres">
      <dgm:prSet presAssocID="{416DFE39-F145-4471-B3BD-13005D876E03}" presName="spacer" presStyleCnt="0"/>
      <dgm:spPr/>
    </dgm:pt>
    <dgm:pt modelId="{2D9BF670-0F8C-4803-871A-72AA594FDBAB}" type="pres">
      <dgm:prSet presAssocID="{0FBFD914-446F-4F32-A2AD-3EFE9D48321E}" presName="parentText" presStyleLbl="node1" presStyleIdx="2" presStyleCnt="4">
        <dgm:presLayoutVars>
          <dgm:chMax val="0"/>
          <dgm:bulletEnabled val="1"/>
        </dgm:presLayoutVars>
      </dgm:prSet>
      <dgm:spPr>
        <a:xfrm>
          <a:off x="0" y="2335236"/>
          <a:ext cx="4283074" cy="636480"/>
        </a:xfrm>
        <a:prstGeom prst="roundRect">
          <a:avLst/>
        </a:prstGeom>
      </dgm:spPr>
    </dgm:pt>
    <dgm:pt modelId="{E76212DB-364F-4C77-BC1B-95A8ED97F2F2}" type="pres">
      <dgm:prSet presAssocID="{54F80568-4D8D-43D6-95F3-CABEBA1855F8}" presName="spacer" presStyleCnt="0"/>
      <dgm:spPr/>
    </dgm:pt>
    <dgm:pt modelId="{2F58C7A6-C101-4952-93F6-22C89487A56D}" type="pres">
      <dgm:prSet presAssocID="{FA7C1E7A-B12F-4546-8E11-C1E0A2A9A06B}" presName="parentText" presStyleLbl="node1" presStyleIdx="3" presStyleCnt="4">
        <dgm:presLayoutVars>
          <dgm:chMax val="0"/>
          <dgm:bulletEnabled val="1"/>
        </dgm:presLayoutVars>
      </dgm:prSet>
      <dgm:spPr>
        <a:xfrm>
          <a:off x="0" y="3017795"/>
          <a:ext cx="4283074" cy="636480"/>
        </a:xfrm>
        <a:prstGeom prst="roundRect">
          <a:avLst/>
        </a:prstGeom>
      </dgm:spPr>
    </dgm:pt>
  </dgm:ptLst>
  <dgm:cxnLst>
    <dgm:cxn modelId="{52975A19-E242-4E2A-9ACA-2A20618432E4}" srcId="{EBE42EBC-C537-48FD-B204-A0E3133627DB}" destId="{FA7C1E7A-B12F-4546-8E11-C1E0A2A9A06B}" srcOrd="3" destOrd="0" parTransId="{8731A5E1-969F-47A3-AD5A-FA946529E840}" sibTransId="{D5BED326-2549-4DD8-933F-DB2268D2673F}"/>
    <dgm:cxn modelId="{D3D3F832-A15F-4314-85D0-E05033D5A368}" srcId="{EBE42EBC-C537-48FD-B204-A0E3133627DB}" destId="{F5D724B1-97EE-4E8F-AFF6-F2813637B8F6}" srcOrd="1" destOrd="0" parTransId="{C5CFB583-1DF2-4B73-A5BD-ABB2D59C426F}" sibTransId="{416DFE39-F145-4471-B3BD-13005D876E03}"/>
    <dgm:cxn modelId="{6D5BCC55-D635-4D23-982A-62913F3C864E}" type="presOf" srcId="{FA7C1E7A-B12F-4546-8E11-C1E0A2A9A06B}" destId="{2F58C7A6-C101-4952-93F6-22C89487A56D}" srcOrd="0" destOrd="0" presId="urn:microsoft.com/office/officeart/2005/8/layout/vList2"/>
    <dgm:cxn modelId="{4D480158-32DB-4D9D-BB64-655D10547948}" type="presOf" srcId="{F5D724B1-97EE-4E8F-AFF6-F2813637B8F6}" destId="{028A0B79-8F5D-4107-B07E-EDF0C72F7AA3}" srcOrd="0" destOrd="0" presId="urn:microsoft.com/office/officeart/2005/8/layout/vList2"/>
    <dgm:cxn modelId="{232FEC95-B630-46B8-BCEE-3022E149D6DD}" type="presOf" srcId="{EBE42EBC-C537-48FD-B204-A0E3133627DB}" destId="{46CA34EA-8960-4323-97E5-511F45BDD165}" srcOrd="0" destOrd="0" presId="urn:microsoft.com/office/officeart/2005/8/layout/vList2"/>
    <dgm:cxn modelId="{801A2BA0-EDB0-40A0-AB4F-E7BD09B57051}" type="presOf" srcId="{D8413E07-7623-47E5-B807-572895413677}" destId="{A48849A4-71AF-441E-9359-6724476A8CFA}" srcOrd="0" destOrd="0" presId="urn:microsoft.com/office/officeart/2005/8/layout/vList2"/>
    <dgm:cxn modelId="{3EEF1DE6-CB52-480E-B181-B86AF70D5EAE}" srcId="{EBE42EBC-C537-48FD-B204-A0E3133627DB}" destId="{D8413E07-7623-47E5-B807-572895413677}" srcOrd="0" destOrd="0" parTransId="{72FD89CA-E80B-4FD7-9EC1-EE1693924B92}" sibTransId="{3F1B0BD6-90BB-4E93-BC57-2B051DFD02AF}"/>
    <dgm:cxn modelId="{A3B73EF1-F967-4274-A0F5-593CB96E65EA}" srcId="{EBE42EBC-C537-48FD-B204-A0E3133627DB}" destId="{0FBFD914-446F-4F32-A2AD-3EFE9D48321E}" srcOrd="2" destOrd="0" parTransId="{A1BAA86D-CA3D-43DE-A1D3-1CAB0DAFFB7D}" sibTransId="{54F80568-4D8D-43D6-95F3-CABEBA1855F8}"/>
    <dgm:cxn modelId="{B85ADBFF-9962-44DE-97DC-C3F1730334F6}" type="presOf" srcId="{0FBFD914-446F-4F32-A2AD-3EFE9D48321E}" destId="{2D9BF670-0F8C-4803-871A-72AA594FDBAB}" srcOrd="0" destOrd="0" presId="urn:microsoft.com/office/officeart/2005/8/layout/vList2"/>
    <dgm:cxn modelId="{32704A40-B8DE-4F52-9168-D826634FD553}" type="presParOf" srcId="{46CA34EA-8960-4323-97E5-511F45BDD165}" destId="{A48849A4-71AF-441E-9359-6724476A8CFA}" srcOrd="0" destOrd="0" presId="urn:microsoft.com/office/officeart/2005/8/layout/vList2"/>
    <dgm:cxn modelId="{266669C4-570E-4D96-AB4C-ECFE8BAE5086}" type="presParOf" srcId="{46CA34EA-8960-4323-97E5-511F45BDD165}" destId="{378F2024-0350-49F2-BA13-AC5CC76C6324}" srcOrd="1" destOrd="0" presId="urn:microsoft.com/office/officeart/2005/8/layout/vList2"/>
    <dgm:cxn modelId="{648F6A17-5C80-42D6-B092-59E701789491}" type="presParOf" srcId="{46CA34EA-8960-4323-97E5-511F45BDD165}" destId="{028A0B79-8F5D-4107-B07E-EDF0C72F7AA3}" srcOrd="2" destOrd="0" presId="urn:microsoft.com/office/officeart/2005/8/layout/vList2"/>
    <dgm:cxn modelId="{CDA33E23-8465-48DE-9D5D-8120F9C122A8}" type="presParOf" srcId="{46CA34EA-8960-4323-97E5-511F45BDD165}" destId="{0E7153A3-91A3-40EC-B623-EE251B9262C6}" srcOrd="3" destOrd="0" presId="urn:microsoft.com/office/officeart/2005/8/layout/vList2"/>
    <dgm:cxn modelId="{A46805F4-B069-48B0-BFB3-DF80BCE6C9E5}" type="presParOf" srcId="{46CA34EA-8960-4323-97E5-511F45BDD165}" destId="{2D9BF670-0F8C-4803-871A-72AA594FDBAB}" srcOrd="4" destOrd="0" presId="urn:microsoft.com/office/officeart/2005/8/layout/vList2"/>
    <dgm:cxn modelId="{E18BE5C5-0F5E-4576-8A9A-98E0FA0AC257}" type="presParOf" srcId="{46CA34EA-8960-4323-97E5-511F45BDD165}" destId="{E76212DB-364F-4C77-BC1B-95A8ED97F2F2}" srcOrd="5" destOrd="0" presId="urn:microsoft.com/office/officeart/2005/8/layout/vList2"/>
    <dgm:cxn modelId="{8B9A485E-C761-4867-AA25-3EDA57BBFD66}" type="presParOf" srcId="{46CA34EA-8960-4323-97E5-511F45BDD165}" destId="{2F58C7A6-C101-4952-93F6-22C89487A56D}" srcOrd="6"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BE42EBC-C537-48FD-B204-A0E3133627DB}"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D8413E07-7623-47E5-B807-572895413677}">
      <dgm:prSet custT="1"/>
      <dgm:spPr/>
      <dgm:t>
        <a:bodyPr/>
        <a:lstStyle/>
        <a:p>
          <a:r>
            <a:rPr lang="en-GB" sz="1200" b="1" dirty="0">
              <a:latin typeface="Verdana" panose="020B0604030504040204" pitchFamily="34" charset="0"/>
              <a:ea typeface="Verdana" panose="020B0604030504040204" pitchFamily="34" charset="0"/>
              <a:cs typeface="Verdana" panose="020B0604030504040204" pitchFamily="34" charset="0"/>
            </a:rPr>
            <a:t>Insufficient background information (why, who and how)</a:t>
          </a:r>
        </a:p>
      </dgm:t>
    </dgm:pt>
    <dgm:pt modelId="{72FD89CA-E80B-4FD7-9EC1-EE1693924B92}" type="parTrans" cxnId="{3EEF1DE6-CB52-480E-B181-B86AF70D5EAE}">
      <dgm:prSet/>
      <dgm:spPr/>
      <dgm:t>
        <a:bodyPr/>
        <a:lstStyle/>
        <a:p>
          <a:endParaRPr lang="en-US" sz="1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3F1B0BD6-90BB-4E93-BC57-2B051DFD02AF}" type="sibTrans" cxnId="{3EEF1DE6-CB52-480E-B181-B86AF70D5EAE}">
      <dgm:prSet/>
      <dgm:spPr/>
      <dgm:t>
        <a:bodyPr/>
        <a:lstStyle/>
        <a:p>
          <a:endParaRPr lang="en-US" sz="14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endParaRPr>
        </a:p>
      </dgm:t>
    </dgm:pt>
    <dgm:pt modelId="{6C3A52AA-BEE2-441D-B340-75A7A7706784}">
      <dgm:prSet custT="1"/>
      <dgm:spPr/>
      <dgm:t>
        <a:bodyPr/>
        <a:lstStyle/>
        <a:p>
          <a:r>
            <a:rPr lang="en-GB" sz="1200" b="1" dirty="0">
              <a:latin typeface="Verdana" panose="020B0604030504040204" pitchFamily="34" charset="0"/>
              <a:ea typeface="Verdana" panose="020B0604030504040204" pitchFamily="34" charset="0"/>
              <a:cs typeface="Verdana" panose="020B0604030504040204" pitchFamily="34" charset="0"/>
            </a:rPr>
            <a:t>Rationale for projects is defined during the project</a:t>
          </a:r>
        </a:p>
      </dgm:t>
    </dgm:pt>
    <dgm:pt modelId="{30242A58-D7B5-495F-93B1-30FB6A4A0243}" type="parTrans" cxnId="{6FE26B28-AA5D-470B-8DA8-67F23D24FFDB}">
      <dgm:prSet/>
      <dgm:spPr/>
      <dgm:t>
        <a:bodyPr/>
        <a:lstStyle/>
        <a:p>
          <a:endParaRPr lang="en-GB"/>
        </a:p>
      </dgm:t>
    </dgm:pt>
    <dgm:pt modelId="{C02780D9-1AE6-42E1-BDF6-4F2DB90B0E4B}" type="sibTrans" cxnId="{6FE26B28-AA5D-470B-8DA8-67F23D24FFDB}">
      <dgm:prSet/>
      <dgm:spPr/>
      <dgm:t>
        <a:bodyPr/>
        <a:lstStyle/>
        <a:p>
          <a:endParaRPr lang="en-GB"/>
        </a:p>
      </dgm:t>
    </dgm:pt>
    <dgm:pt modelId="{DD7A2F3E-F162-4EA3-8FA2-84497AF2F8EB}">
      <dgm:prSet custT="1"/>
      <dgm:spPr/>
      <dgm:t>
        <a:bodyPr/>
        <a:lstStyle/>
        <a:p>
          <a:r>
            <a:rPr lang="en-GB" sz="1200" b="1">
              <a:latin typeface="Verdana" panose="020B0604030504040204" pitchFamily="34" charset="0"/>
              <a:ea typeface="Verdana" panose="020B0604030504040204" pitchFamily="34" charset="0"/>
              <a:cs typeface="Verdana" panose="020B0604030504040204" pitchFamily="34" charset="0"/>
            </a:rPr>
            <a:t>Objectives too broad, too many</a:t>
          </a:r>
          <a:endParaRPr lang="en-GB" sz="1200" b="1" dirty="0">
            <a:latin typeface="Verdana" panose="020B0604030504040204" pitchFamily="34" charset="0"/>
            <a:ea typeface="Verdana" panose="020B0604030504040204" pitchFamily="34" charset="0"/>
            <a:cs typeface="Verdana" panose="020B0604030504040204" pitchFamily="34" charset="0"/>
          </a:endParaRPr>
        </a:p>
      </dgm:t>
    </dgm:pt>
    <dgm:pt modelId="{E4D894B9-5322-4243-8C31-D534A0F2CC27}" type="parTrans" cxnId="{69C7E47B-D2CA-4E90-8B9B-6AB13519DCE3}">
      <dgm:prSet/>
      <dgm:spPr/>
      <dgm:t>
        <a:bodyPr/>
        <a:lstStyle/>
        <a:p>
          <a:endParaRPr lang="en-GB"/>
        </a:p>
      </dgm:t>
    </dgm:pt>
    <dgm:pt modelId="{459A56A5-458D-4CC9-B696-E90F969BFD4A}" type="sibTrans" cxnId="{69C7E47B-D2CA-4E90-8B9B-6AB13519DCE3}">
      <dgm:prSet/>
      <dgm:spPr/>
      <dgm:t>
        <a:bodyPr/>
        <a:lstStyle/>
        <a:p>
          <a:endParaRPr lang="en-GB"/>
        </a:p>
      </dgm:t>
    </dgm:pt>
    <dgm:pt modelId="{2F3FD07B-2720-4EB6-9B0E-511ACF23243D}">
      <dgm:prSet custT="1"/>
      <dgm:spPr/>
      <dgm:t>
        <a:bodyPr/>
        <a:lstStyle/>
        <a:p>
          <a:r>
            <a:rPr lang="en-GB" sz="1200" b="1">
              <a:latin typeface="Verdana" panose="020B0604030504040204" pitchFamily="34" charset="0"/>
              <a:ea typeface="Verdana" panose="020B0604030504040204" pitchFamily="34" charset="0"/>
              <a:cs typeface="Verdana" panose="020B0604030504040204" pitchFamily="34" charset="0"/>
            </a:rPr>
            <a:t>Poor partnership (partners don’t fit regarding know-how or insufficient budget)</a:t>
          </a:r>
          <a:endParaRPr lang="en-GB" sz="1200" b="1" dirty="0">
            <a:latin typeface="Verdana" panose="020B0604030504040204" pitchFamily="34" charset="0"/>
            <a:ea typeface="Verdana" panose="020B0604030504040204" pitchFamily="34" charset="0"/>
            <a:cs typeface="Verdana" panose="020B0604030504040204" pitchFamily="34" charset="0"/>
          </a:endParaRPr>
        </a:p>
      </dgm:t>
    </dgm:pt>
    <dgm:pt modelId="{DD577FCC-AEA2-4F52-8A75-C44810F22405}" type="parTrans" cxnId="{69BEAB38-AC18-429D-9BE9-5431B8C6E902}">
      <dgm:prSet/>
      <dgm:spPr/>
      <dgm:t>
        <a:bodyPr/>
        <a:lstStyle/>
        <a:p>
          <a:endParaRPr lang="en-GB"/>
        </a:p>
      </dgm:t>
    </dgm:pt>
    <dgm:pt modelId="{0F7FCDEC-E0B3-4619-A06B-B324DA0CDBC0}" type="sibTrans" cxnId="{69BEAB38-AC18-429D-9BE9-5431B8C6E902}">
      <dgm:prSet/>
      <dgm:spPr/>
      <dgm:t>
        <a:bodyPr/>
        <a:lstStyle/>
        <a:p>
          <a:endParaRPr lang="en-GB"/>
        </a:p>
      </dgm:t>
    </dgm:pt>
    <dgm:pt modelId="{C7FA144A-AEC2-436C-8B44-F69B3AFEDD08}">
      <dgm:prSet custT="1"/>
      <dgm:spPr/>
      <dgm:t>
        <a:bodyPr/>
        <a:lstStyle/>
        <a:p>
          <a:r>
            <a:rPr lang="en-GB" sz="1200" b="1">
              <a:latin typeface="Verdana" panose="020B0604030504040204" pitchFamily="34" charset="0"/>
              <a:ea typeface="Verdana" panose="020B0604030504040204" pitchFamily="34" charset="0"/>
              <a:cs typeface="Verdana" panose="020B0604030504040204" pitchFamily="34" charset="0"/>
            </a:rPr>
            <a:t>Over-optimistic / unrealistic or lack of quantification of impacts</a:t>
          </a:r>
          <a:endParaRPr lang="en-GB" sz="1200" b="1" dirty="0">
            <a:latin typeface="Verdana" panose="020B0604030504040204" pitchFamily="34" charset="0"/>
            <a:ea typeface="Verdana" panose="020B0604030504040204" pitchFamily="34" charset="0"/>
            <a:cs typeface="Verdana" panose="020B0604030504040204" pitchFamily="34" charset="0"/>
          </a:endParaRPr>
        </a:p>
      </dgm:t>
    </dgm:pt>
    <dgm:pt modelId="{7A27244C-EEF0-4A86-9D8E-697904E699D3}" type="parTrans" cxnId="{76AA7AE3-D25F-4813-A9B1-876A853DE5A7}">
      <dgm:prSet/>
      <dgm:spPr/>
      <dgm:t>
        <a:bodyPr/>
        <a:lstStyle/>
        <a:p>
          <a:endParaRPr lang="en-GB"/>
        </a:p>
      </dgm:t>
    </dgm:pt>
    <dgm:pt modelId="{9AC18A5C-1307-44F7-9ED0-AA26CAC69E53}" type="sibTrans" cxnId="{76AA7AE3-D25F-4813-A9B1-876A853DE5A7}">
      <dgm:prSet/>
      <dgm:spPr/>
      <dgm:t>
        <a:bodyPr/>
        <a:lstStyle/>
        <a:p>
          <a:endParaRPr lang="en-GB"/>
        </a:p>
      </dgm:t>
    </dgm:pt>
    <dgm:pt modelId="{F25F469A-14C1-4797-9D03-4EECEC13DFE6}">
      <dgm:prSet custT="1"/>
      <dgm:spPr/>
      <dgm:t>
        <a:bodyPr/>
        <a:lstStyle/>
        <a:p>
          <a:r>
            <a:rPr lang="en-GB" sz="1200" b="1">
              <a:latin typeface="Verdana" panose="020B0604030504040204" pitchFamily="34" charset="0"/>
              <a:ea typeface="Verdana" panose="020B0604030504040204" pitchFamily="34" charset="0"/>
              <a:cs typeface="Verdana" panose="020B0604030504040204" pitchFamily="34" charset="0"/>
            </a:rPr>
            <a:t>Replication confused with networking and dissemination</a:t>
          </a:r>
          <a:endParaRPr lang="en-GB" sz="1200" b="1" dirty="0">
            <a:latin typeface="Verdana" panose="020B0604030504040204" pitchFamily="34" charset="0"/>
            <a:ea typeface="Verdana" panose="020B0604030504040204" pitchFamily="34" charset="0"/>
            <a:cs typeface="Verdana" panose="020B0604030504040204" pitchFamily="34" charset="0"/>
          </a:endParaRPr>
        </a:p>
      </dgm:t>
    </dgm:pt>
    <dgm:pt modelId="{3D7CACA1-D4C0-4965-8CD2-91E032D467F7}" type="parTrans" cxnId="{8EEA6C90-A457-47C7-A0ED-FA3B2EE30394}">
      <dgm:prSet/>
      <dgm:spPr/>
      <dgm:t>
        <a:bodyPr/>
        <a:lstStyle/>
        <a:p>
          <a:endParaRPr lang="en-GB"/>
        </a:p>
      </dgm:t>
    </dgm:pt>
    <dgm:pt modelId="{298008F8-9E21-4B52-B472-BE0C81ED5B03}" type="sibTrans" cxnId="{8EEA6C90-A457-47C7-A0ED-FA3B2EE30394}">
      <dgm:prSet/>
      <dgm:spPr/>
      <dgm:t>
        <a:bodyPr/>
        <a:lstStyle/>
        <a:p>
          <a:endParaRPr lang="en-GB"/>
        </a:p>
      </dgm:t>
    </dgm:pt>
    <dgm:pt modelId="{B7472C41-52D8-4BE4-BC64-D50B7F6EFCD1}">
      <dgm:prSet custT="1"/>
      <dgm:spPr/>
      <dgm:t>
        <a:bodyPr/>
        <a:lstStyle/>
        <a:p>
          <a:r>
            <a:rPr lang="en-GB" sz="1200" b="1">
              <a:latin typeface="Verdana" panose="020B0604030504040204" pitchFamily="34" charset="0"/>
              <a:ea typeface="Verdana" panose="020B0604030504040204" pitchFamily="34" charset="0"/>
              <a:cs typeface="Verdana" panose="020B0604030504040204" pitchFamily="34" charset="0"/>
            </a:rPr>
            <a:t>Vague plans to sustain the project/results after project end</a:t>
          </a:r>
          <a:endParaRPr lang="en-GB" sz="1200" b="1" dirty="0">
            <a:latin typeface="Verdana" panose="020B0604030504040204" pitchFamily="34" charset="0"/>
            <a:ea typeface="Verdana" panose="020B0604030504040204" pitchFamily="34" charset="0"/>
            <a:cs typeface="Verdana" panose="020B0604030504040204" pitchFamily="34" charset="0"/>
          </a:endParaRPr>
        </a:p>
      </dgm:t>
    </dgm:pt>
    <dgm:pt modelId="{C177C5C6-4550-44F0-99A3-B451F14560BF}" type="parTrans" cxnId="{FB2E79D7-141A-4B4E-920B-F252A8AFAA78}">
      <dgm:prSet/>
      <dgm:spPr/>
      <dgm:t>
        <a:bodyPr/>
        <a:lstStyle/>
        <a:p>
          <a:endParaRPr lang="en-GB"/>
        </a:p>
      </dgm:t>
    </dgm:pt>
    <dgm:pt modelId="{92A24B83-A143-41C8-9F7A-C16B6E23EB79}" type="sibTrans" cxnId="{FB2E79D7-141A-4B4E-920B-F252A8AFAA78}">
      <dgm:prSet/>
      <dgm:spPr/>
      <dgm:t>
        <a:bodyPr/>
        <a:lstStyle/>
        <a:p>
          <a:endParaRPr lang="en-GB"/>
        </a:p>
      </dgm:t>
    </dgm:pt>
    <dgm:pt modelId="{46CA34EA-8960-4323-97E5-511F45BDD165}" type="pres">
      <dgm:prSet presAssocID="{EBE42EBC-C537-48FD-B204-A0E3133627DB}" presName="linear" presStyleCnt="0">
        <dgm:presLayoutVars>
          <dgm:animLvl val="lvl"/>
          <dgm:resizeHandles val="exact"/>
        </dgm:presLayoutVars>
      </dgm:prSet>
      <dgm:spPr/>
    </dgm:pt>
    <dgm:pt modelId="{A48849A4-71AF-441E-9359-6724476A8CFA}" type="pres">
      <dgm:prSet presAssocID="{D8413E07-7623-47E5-B807-572895413677}" presName="parentText" presStyleLbl="node1" presStyleIdx="0" presStyleCnt="7">
        <dgm:presLayoutVars>
          <dgm:chMax val="0"/>
          <dgm:bulletEnabled val="1"/>
        </dgm:presLayoutVars>
      </dgm:prSet>
      <dgm:spPr/>
    </dgm:pt>
    <dgm:pt modelId="{378F2024-0350-49F2-BA13-AC5CC76C6324}" type="pres">
      <dgm:prSet presAssocID="{3F1B0BD6-90BB-4E93-BC57-2B051DFD02AF}" presName="spacer" presStyleCnt="0"/>
      <dgm:spPr/>
    </dgm:pt>
    <dgm:pt modelId="{B1D89B4C-E656-4E2C-9955-E8A086073757}" type="pres">
      <dgm:prSet presAssocID="{6C3A52AA-BEE2-441D-B340-75A7A7706784}" presName="parentText" presStyleLbl="node1" presStyleIdx="1" presStyleCnt="7">
        <dgm:presLayoutVars>
          <dgm:chMax val="0"/>
          <dgm:bulletEnabled val="1"/>
        </dgm:presLayoutVars>
      </dgm:prSet>
      <dgm:spPr/>
    </dgm:pt>
    <dgm:pt modelId="{E12A7D61-5C8A-47BF-8BC7-E32608159C5F}" type="pres">
      <dgm:prSet presAssocID="{C02780D9-1AE6-42E1-BDF6-4F2DB90B0E4B}" presName="spacer" presStyleCnt="0"/>
      <dgm:spPr/>
    </dgm:pt>
    <dgm:pt modelId="{028703B3-9E4E-4839-85F9-D73C259185A0}" type="pres">
      <dgm:prSet presAssocID="{DD7A2F3E-F162-4EA3-8FA2-84497AF2F8EB}" presName="parentText" presStyleLbl="node1" presStyleIdx="2" presStyleCnt="7">
        <dgm:presLayoutVars>
          <dgm:chMax val="0"/>
          <dgm:bulletEnabled val="1"/>
        </dgm:presLayoutVars>
      </dgm:prSet>
      <dgm:spPr/>
    </dgm:pt>
    <dgm:pt modelId="{C6ACBCE9-6227-495F-B79F-DBF0D564619A}" type="pres">
      <dgm:prSet presAssocID="{459A56A5-458D-4CC9-B696-E90F969BFD4A}" presName="spacer" presStyleCnt="0"/>
      <dgm:spPr/>
    </dgm:pt>
    <dgm:pt modelId="{0EA7B593-C840-4B43-8360-23CADE8889FB}" type="pres">
      <dgm:prSet presAssocID="{2F3FD07B-2720-4EB6-9B0E-511ACF23243D}" presName="parentText" presStyleLbl="node1" presStyleIdx="3" presStyleCnt="7">
        <dgm:presLayoutVars>
          <dgm:chMax val="0"/>
          <dgm:bulletEnabled val="1"/>
        </dgm:presLayoutVars>
      </dgm:prSet>
      <dgm:spPr/>
    </dgm:pt>
    <dgm:pt modelId="{5D1498E9-6CD7-44A8-A9E1-64664F4FEA2F}" type="pres">
      <dgm:prSet presAssocID="{0F7FCDEC-E0B3-4619-A06B-B324DA0CDBC0}" presName="spacer" presStyleCnt="0"/>
      <dgm:spPr/>
    </dgm:pt>
    <dgm:pt modelId="{A0239220-7985-4508-9C98-0994D1068E20}" type="pres">
      <dgm:prSet presAssocID="{C7FA144A-AEC2-436C-8B44-F69B3AFEDD08}" presName="parentText" presStyleLbl="node1" presStyleIdx="4" presStyleCnt="7">
        <dgm:presLayoutVars>
          <dgm:chMax val="0"/>
          <dgm:bulletEnabled val="1"/>
        </dgm:presLayoutVars>
      </dgm:prSet>
      <dgm:spPr/>
    </dgm:pt>
    <dgm:pt modelId="{1074B375-FD65-4BCC-8C92-183BC3D7ABEF}" type="pres">
      <dgm:prSet presAssocID="{9AC18A5C-1307-44F7-9ED0-AA26CAC69E53}" presName="spacer" presStyleCnt="0"/>
      <dgm:spPr/>
    </dgm:pt>
    <dgm:pt modelId="{F5C7198A-FBB6-4201-9968-B60F62C73EA4}" type="pres">
      <dgm:prSet presAssocID="{F25F469A-14C1-4797-9D03-4EECEC13DFE6}" presName="parentText" presStyleLbl="node1" presStyleIdx="5" presStyleCnt="7">
        <dgm:presLayoutVars>
          <dgm:chMax val="0"/>
          <dgm:bulletEnabled val="1"/>
        </dgm:presLayoutVars>
      </dgm:prSet>
      <dgm:spPr/>
    </dgm:pt>
    <dgm:pt modelId="{573C2B1C-07C6-429A-83BC-09FD26DC6F66}" type="pres">
      <dgm:prSet presAssocID="{298008F8-9E21-4B52-B472-BE0C81ED5B03}" presName="spacer" presStyleCnt="0"/>
      <dgm:spPr/>
    </dgm:pt>
    <dgm:pt modelId="{68668280-9016-4F59-AEDE-5414401BBAA7}" type="pres">
      <dgm:prSet presAssocID="{B7472C41-52D8-4BE4-BC64-D50B7F6EFCD1}" presName="parentText" presStyleLbl="node1" presStyleIdx="6" presStyleCnt="7">
        <dgm:presLayoutVars>
          <dgm:chMax val="0"/>
          <dgm:bulletEnabled val="1"/>
        </dgm:presLayoutVars>
      </dgm:prSet>
      <dgm:spPr/>
    </dgm:pt>
  </dgm:ptLst>
  <dgm:cxnLst>
    <dgm:cxn modelId="{6FE26B28-AA5D-470B-8DA8-67F23D24FFDB}" srcId="{EBE42EBC-C537-48FD-B204-A0E3133627DB}" destId="{6C3A52AA-BEE2-441D-B340-75A7A7706784}" srcOrd="1" destOrd="0" parTransId="{30242A58-D7B5-495F-93B1-30FB6A4A0243}" sibTransId="{C02780D9-1AE6-42E1-BDF6-4F2DB90B0E4B}"/>
    <dgm:cxn modelId="{69BEAB38-AC18-429D-9BE9-5431B8C6E902}" srcId="{EBE42EBC-C537-48FD-B204-A0E3133627DB}" destId="{2F3FD07B-2720-4EB6-9B0E-511ACF23243D}" srcOrd="3" destOrd="0" parTransId="{DD577FCC-AEA2-4F52-8A75-C44810F22405}" sibTransId="{0F7FCDEC-E0B3-4619-A06B-B324DA0CDBC0}"/>
    <dgm:cxn modelId="{9C172939-2D74-4893-9060-A17A7E7823BC}" type="presOf" srcId="{D8413E07-7623-47E5-B807-572895413677}" destId="{A48849A4-71AF-441E-9359-6724476A8CFA}" srcOrd="0" destOrd="0" presId="urn:microsoft.com/office/officeart/2005/8/layout/vList2"/>
    <dgm:cxn modelId="{69C7E47B-D2CA-4E90-8B9B-6AB13519DCE3}" srcId="{EBE42EBC-C537-48FD-B204-A0E3133627DB}" destId="{DD7A2F3E-F162-4EA3-8FA2-84497AF2F8EB}" srcOrd="2" destOrd="0" parTransId="{E4D894B9-5322-4243-8C31-D534A0F2CC27}" sibTransId="{459A56A5-458D-4CC9-B696-E90F969BFD4A}"/>
    <dgm:cxn modelId="{8EEA6C90-A457-47C7-A0ED-FA3B2EE30394}" srcId="{EBE42EBC-C537-48FD-B204-A0E3133627DB}" destId="{F25F469A-14C1-4797-9D03-4EECEC13DFE6}" srcOrd="5" destOrd="0" parTransId="{3D7CACA1-D4C0-4965-8CD2-91E032D467F7}" sibTransId="{298008F8-9E21-4B52-B472-BE0C81ED5B03}"/>
    <dgm:cxn modelId="{73439696-CA8F-4170-8EE0-604D9BB375CF}" type="presOf" srcId="{6C3A52AA-BEE2-441D-B340-75A7A7706784}" destId="{B1D89B4C-E656-4E2C-9955-E8A086073757}" srcOrd="0" destOrd="0" presId="urn:microsoft.com/office/officeart/2005/8/layout/vList2"/>
    <dgm:cxn modelId="{CF24B5CE-7402-49F5-8E5E-918CC3FAFA01}" type="presOf" srcId="{B7472C41-52D8-4BE4-BC64-D50B7F6EFCD1}" destId="{68668280-9016-4F59-AEDE-5414401BBAA7}" srcOrd="0" destOrd="0" presId="urn:microsoft.com/office/officeart/2005/8/layout/vList2"/>
    <dgm:cxn modelId="{2F2359D6-A354-4334-8912-3296F595CAB0}" type="presOf" srcId="{DD7A2F3E-F162-4EA3-8FA2-84497AF2F8EB}" destId="{028703B3-9E4E-4839-85F9-D73C259185A0}" srcOrd="0" destOrd="0" presId="urn:microsoft.com/office/officeart/2005/8/layout/vList2"/>
    <dgm:cxn modelId="{FB2E79D7-141A-4B4E-920B-F252A8AFAA78}" srcId="{EBE42EBC-C537-48FD-B204-A0E3133627DB}" destId="{B7472C41-52D8-4BE4-BC64-D50B7F6EFCD1}" srcOrd="6" destOrd="0" parTransId="{C177C5C6-4550-44F0-99A3-B451F14560BF}" sibTransId="{92A24B83-A143-41C8-9F7A-C16B6E23EB79}"/>
    <dgm:cxn modelId="{A228CCD9-8FE2-4A1B-9B83-BAFB618BD7CF}" type="presOf" srcId="{EBE42EBC-C537-48FD-B204-A0E3133627DB}" destId="{46CA34EA-8960-4323-97E5-511F45BDD165}" srcOrd="0" destOrd="0" presId="urn:microsoft.com/office/officeart/2005/8/layout/vList2"/>
    <dgm:cxn modelId="{7E16DCD9-3E42-4858-A9A0-90DBCD4E344D}" type="presOf" srcId="{F25F469A-14C1-4797-9D03-4EECEC13DFE6}" destId="{F5C7198A-FBB6-4201-9968-B60F62C73EA4}" srcOrd="0" destOrd="0" presId="urn:microsoft.com/office/officeart/2005/8/layout/vList2"/>
    <dgm:cxn modelId="{76AA7AE3-D25F-4813-A9B1-876A853DE5A7}" srcId="{EBE42EBC-C537-48FD-B204-A0E3133627DB}" destId="{C7FA144A-AEC2-436C-8B44-F69B3AFEDD08}" srcOrd="4" destOrd="0" parTransId="{7A27244C-EEF0-4A86-9D8E-697904E699D3}" sibTransId="{9AC18A5C-1307-44F7-9ED0-AA26CAC69E53}"/>
    <dgm:cxn modelId="{3EEF1DE6-CB52-480E-B181-B86AF70D5EAE}" srcId="{EBE42EBC-C537-48FD-B204-A0E3133627DB}" destId="{D8413E07-7623-47E5-B807-572895413677}" srcOrd="0" destOrd="0" parTransId="{72FD89CA-E80B-4FD7-9EC1-EE1693924B92}" sibTransId="{3F1B0BD6-90BB-4E93-BC57-2B051DFD02AF}"/>
    <dgm:cxn modelId="{2178B9FD-D4F2-4B95-8A03-2A4C1F352543}" type="presOf" srcId="{2F3FD07B-2720-4EB6-9B0E-511ACF23243D}" destId="{0EA7B593-C840-4B43-8360-23CADE8889FB}" srcOrd="0" destOrd="0" presId="urn:microsoft.com/office/officeart/2005/8/layout/vList2"/>
    <dgm:cxn modelId="{8EC7B9FD-A2FD-4614-ACEA-6748B7EA0064}" type="presOf" srcId="{C7FA144A-AEC2-436C-8B44-F69B3AFEDD08}" destId="{A0239220-7985-4508-9C98-0994D1068E20}" srcOrd="0" destOrd="0" presId="urn:microsoft.com/office/officeart/2005/8/layout/vList2"/>
    <dgm:cxn modelId="{CEA54EEC-98C5-47D2-A41C-CF40C3AF5F8E}" type="presParOf" srcId="{46CA34EA-8960-4323-97E5-511F45BDD165}" destId="{A48849A4-71AF-441E-9359-6724476A8CFA}" srcOrd="0" destOrd="0" presId="urn:microsoft.com/office/officeart/2005/8/layout/vList2"/>
    <dgm:cxn modelId="{4EBB8FD5-89A7-4C1E-94F8-ABDCA6812A20}" type="presParOf" srcId="{46CA34EA-8960-4323-97E5-511F45BDD165}" destId="{378F2024-0350-49F2-BA13-AC5CC76C6324}" srcOrd="1" destOrd="0" presId="urn:microsoft.com/office/officeart/2005/8/layout/vList2"/>
    <dgm:cxn modelId="{80D74CFC-3A1F-4071-9018-77F06C709B85}" type="presParOf" srcId="{46CA34EA-8960-4323-97E5-511F45BDD165}" destId="{B1D89B4C-E656-4E2C-9955-E8A086073757}" srcOrd="2" destOrd="0" presId="urn:microsoft.com/office/officeart/2005/8/layout/vList2"/>
    <dgm:cxn modelId="{CCF0766E-E309-4193-8110-3A5D4FD9E700}" type="presParOf" srcId="{46CA34EA-8960-4323-97E5-511F45BDD165}" destId="{E12A7D61-5C8A-47BF-8BC7-E32608159C5F}" srcOrd="3" destOrd="0" presId="urn:microsoft.com/office/officeart/2005/8/layout/vList2"/>
    <dgm:cxn modelId="{82046560-B012-4C5E-AF01-0FCFD3859DAD}" type="presParOf" srcId="{46CA34EA-8960-4323-97E5-511F45BDD165}" destId="{028703B3-9E4E-4839-85F9-D73C259185A0}" srcOrd="4" destOrd="0" presId="urn:microsoft.com/office/officeart/2005/8/layout/vList2"/>
    <dgm:cxn modelId="{6608CF4B-86B4-462A-BE49-C4F472C7DC9E}" type="presParOf" srcId="{46CA34EA-8960-4323-97E5-511F45BDD165}" destId="{C6ACBCE9-6227-495F-B79F-DBF0D564619A}" srcOrd="5" destOrd="0" presId="urn:microsoft.com/office/officeart/2005/8/layout/vList2"/>
    <dgm:cxn modelId="{62F6B545-6B95-4A6B-AA22-193C5C4209B4}" type="presParOf" srcId="{46CA34EA-8960-4323-97E5-511F45BDD165}" destId="{0EA7B593-C840-4B43-8360-23CADE8889FB}" srcOrd="6" destOrd="0" presId="urn:microsoft.com/office/officeart/2005/8/layout/vList2"/>
    <dgm:cxn modelId="{524DC3A2-B4C0-498F-956A-82D6FBE8B795}" type="presParOf" srcId="{46CA34EA-8960-4323-97E5-511F45BDD165}" destId="{5D1498E9-6CD7-44A8-A9E1-64664F4FEA2F}" srcOrd="7" destOrd="0" presId="urn:microsoft.com/office/officeart/2005/8/layout/vList2"/>
    <dgm:cxn modelId="{3FCE05FD-7AEC-4429-A673-15CEDD851924}" type="presParOf" srcId="{46CA34EA-8960-4323-97E5-511F45BDD165}" destId="{A0239220-7985-4508-9C98-0994D1068E20}" srcOrd="8" destOrd="0" presId="urn:microsoft.com/office/officeart/2005/8/layout/vList2"/>
    <dgm:cxn modelId="{C5CAD6C0-91F1-455F-BC79-0E7414E3B789}" type="presParOf" srcId="{46CA34EA-8960-4323-97E5-511F45BDD165}" destId="{1074B375-FD65-4BCC-8C92-183BC3D7ABEF}" srcOrd="9" destOrd="0" presId="urn:microsoft.com/office/officeart/2005/8/layout/vList2"/>
    <dgm:cxn modelId="{D1718A79-817A-4100-BAFB-31323438E365}" type="presParOf" srcId="{46CA34EA-8960-4323-97E5-511F45BDD165}" destId="{F5C7198A-FBB6-4201-9968-B60F62C73EA4}" srcOrd="10" destOrd="0" presId="urn:microsoft.com/office/officeart/2005/8/layout/vList2"/>
    <dgm:cxn modelId="{0456203F-9C5C-4240-B8F7-ACB0C1AB815E}" type="presParOf" srcId="{46CA34EA-8960-4323-97E5-511F45BDD165}" destId="{573C2B1C-07C6-429A-83BC-09FD26DC6F66}" srcOrd="11" destOrd="0" presId="urn:microsoft.com/office/officeart/2005/8/layout/vList2"/>
    <dgm:cxn modelId="{06DFDD6A-A859-4783-81AB-C0044E701D72}" type="presParOf" srcId="{46CA34EA-8960-4323-97E5-511F45BDD165}" destId="{68668280-9016-4F59-AEDE-5414401BBAA7}" srcOrd="12" destOrd="0" presId="urn:microsoft.com/office/officeart/2005/8/layout/vList2"/>
  </dgm:cxnLst>
  <dgm:bg>
    <a:noFill/>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D8EE8290-DEB0-4652-8FC1-D2E98C4847C2}" type="doc">
      <dgm:prSet loTypeId="urn:microsoft.com/office/officeart/2008/layout/AscendingPictureAccentProcess" loCatId="process" qsTypeId="urn:microsoft.com/office/officeart/2005/8/quickstyle/simple5" qsCatId="simple" csTypeId="urn:microsoft.com/office/officeart/2005/8/colors/accent1_2" csCatId="accent1" phldr="1"/>
      <dgm:spPr/>
    </dgm:pt>
    <dgm:pt modelId="{998BE4C5-F396-4793-BEE0-A9DD48A20630}">
      <dgm:prSet phldrT="[Tekst]"/>
      <dgm:spPr/>
      <dgm:t>
        <a:bodyPr/>
        <a:lstStyle/>
        <a:p>
          <a:r>
            <a:rPr lang="da-DK" dirty="0" err="1"/>
            <a:t>Threat</a:t>
          </a:r>
          <a:endParaRPr lang="da-DK" dirty="0"/>
        </a:p>
      </dgm:t>
    </dgm:pt>
    <dgm:pt modelId="{25B7F88D-FFC4-43FE-A814-CC9B1229D8A5}" type="parTrans" cxnId="{541C0397-65FA-431F-94BE-D882F34C4E57}">
      <dgm:prSet/>
      <dgm:spPr/>
      <dgm:t>
        <a:bodyPr/>
        <a:lstStyle/>
        <a:p>
          <a:endParaRPr lang="da-DK"/>
        </a:p>
      </dgm:t>
    </dgm:pt>
    <dgm:pt modelId="{815497D0-B4FA-490F-ADE9-521821466186}" type="sibTrans" cxnId="{541C0397-65FA-431F-94BE-D882F34C4E57}">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dgm:spPr>
      <dgm:t>
        <a:bodyPr/>
        <a:lstStyle/>
        <a:p>
          <a:endParaRPr lang="da-DK"/>
        </a:p>
      </dgm:t>
    </dgm:pt>
    <dgm:pt modelId="{E95EC812-376E-4F1E-ACB7-1EF70FDA1535}">
      <dgm:prSet phldrT="[Tekst]"/>
      <dgm:spPr/>
      <dgm:t>
        <a:bodyPr/>
        <a:lstStyle/>
        <a:p>
          <a:r>
            <a:rPr lang="da-DK" dirty="0" err="1"/>
            <a:t>Possibility</a:t>
          </a:r>
          <a:endParaRPr lang="da-DK" dirty="0"/>
        </a:p>
      </dgm:t>
    </dgm:pt>
    <dgm:pt modelId="{FC7DF72E-7A49-45BD-BFFC-1401D2CE7BA6}" type="parTrans" cxnId="{AD8BB833-5463-4720-BB73-0461A85981E1}">
      <dgm:prSet/>
      <dgm:spPr/>
      <dgm:t>
        <a:bodyPr/>
        <a:lstStyle/>
        <a:p>
          <a:endParaRPr lang="da-DK"/>
        </a:p>
      </dgm:t>
    </dgm:pt>
    <dgm:pt modelId="{4002A2EF-332E-4E84-8824-A7AB33B0A126}" type="sibTrans" cxnId="{AD8BB833-5463-4720-BB73-0461A85981E1}">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51000" r="-51000"/>
          </a:stretch>
        </a:blipFill>
      </dgm:spPr>
      <dgm:t>
        <a:bodyPr/>
        <a:lstStyle/>
        <a:p>
          <a:endParaRPr lang="da-DK"/>
        </a:p>
      </dgm:t>
    </dgm:pt>
    <dgm:pt modelId="{37C34078-FACC-4E56-89CE-42679D0A64CB}">
      <dgm:prSet phldrT="[Tekst]"/>
      <dgm:spPr/>
      <dgm:t>
        <a:bodyPr/>
        <a:lstStyle/>
        <a:p>
          <a:r>
            <a:rPr lang="da-DK" dirty="0" err="1"/>
            <a:t>Possibility</a:t>
          </a:r>
          <a:r>
            <a:rPr lang="da-DK" dirty="0"/>
            <a:t>+</a:t>
          </a:r>
        </a:p>
      </dgm:t>
    </dgm:pt>
    <dgm:pt modelId="{ABAC7362-64D7-4D48-BBD7-6D4611839C85}" type="parTrans" cxnId="{0D9170A4-C4D6-4D89-ABEC-98E8F3570C49}">
      <dgm:prSet/>
      <dgm:spPr/>
      <dgm:t>
        <a:bodyPr/>
        <a:lstStyle/>
        <a:p>
          <a:endParaRPr lang="da-DK"/>
        </a:p>
      </dgm:t>
    </dgm:pt>
    <dgm:pt modelId="{2060EDA9-A95C-40A3-84EA-C76AD65DAC14}" type="sibTrans" cxnId="{0D9170A4-C4D6-4D89-ABEC-98E8F3570C49}">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dgm:spPr>
      <dgm:t>
        <a:bodyPr/>
        <a:lstStyle/>
        <a:p>
          <a:endParaRPr lang="da-DK"/>
        </a:p>
      </dgm:t>
    </dgm:pt>
    <dgm:pt modelId="{318AA0E9-FA2A-4A88-9679-9F7A756212CE}" type="pres">
      <dgm:prSet presAssocID="{D8EE8290-DEB0-4652-8FC1-D2E98C4847C2}" presName="Name0" presStyleCnt="0">
        <dgm:presLayoutVars>
          <dgm:chMax val="7"/>
          <dgm:chPref val="7"/>
          <dgm:dir/>
        </dgm:presLayoutVars>
      </dgm:prSet>
      <dgm:spPr/>
    </dgm:pt>
    <dgm:pt modelId="{4F945E44-6B20-46F2-AFF9-5111D4B0AC36}" type="pres">
      <dgm:prSet presAssocID="{D8EE8290-DEB0-4652-8FC1-D2E98C4847C2}" presName="dot1" presStyleLbl="alignNode1" presStyleIdx="0" presStyleCnt="12" custLinFactNeighborX="50281" custLinFactNeighborY="-30223"/>
      <dgm:spPr/>
    </dgm:pt>
    <dgm:pt modelId="{E2ABD0C4-E393-48A3-B20A-2C71C4F87A0C}" type="pres">
      <dgm:prSet presAssocID="{D8EE8290-DEB0-4652-8FC1-D2E98C4847C2}" presName="dot2" presStyleLbl="alignNode1" presStyleIdx="1" presStyleCnt="12"/>
      <dgm:spPr>
        <a:blipFill rotWithShape="0">
          <a:blip xmlns:r="http://schemas.openxmlformats.org/officeDocument/2006/relationships" r:embed="rId4"/>
          <a:stretch>
            <a:fillRect/>
          </a:stretch>
        </a:blipFill>
      </dgm:spPr>
    </dgm:pt>
    <dgm:pt modelId="{098502D0-BD71-49FD-93CB-239F4986A388}" type="pres">
      <dgm:prSet presAssocID="{D8EE8290-DEB0-4652-8FC1-D2E98C4847C2}" presName="dot3" presStyleLbl="alignNode1" presStyleIdx="2" presStyleCnt="12"/>
      <dgm:spPr/>
    </dgm:pt>
    <dgm:pt modelId="{0C9C0358-AEEF-474A-9B47-745E238E6B51}" type="pres">
      <dgm:prSet presAssocID="{D8EE8290-DEB0-4652-8FC1-D2E98C4847C2}" presName="dot4" presStyleLbl="alignNode1" presStyleIdx="3" presStyleCnt="12" custLinFactNeighborX="80201" custLinFactNeighborY="-15064"/>
      <dgm:spPr/>
    </dgm:pt>
    <dgm:pt modelId="{6F0058BA-6AA9-4DD2-AC09-0CB77B70F5A2}" type="pres">
      <dgm:prSet presAssocID="{D8EE8290-DEB0-4652-8FC1-D2E98C4847C2}" presName="dot5" presStyleLbl="alignNode1" presStyleIdx="4" presStyleCnt="12" custLinFactNeighborX="-10920" custLinFactNeighborY="614"/>
      <dgm:spPr/>
    </dgm:pt>
    <dgm:pt modelId="{4198C6D8-0DE0-4AB0-B80A-05B3B1663E89}" type="pres">
      <dgm:prSet presAssocID="{D8EE8290-DEB0-4652-8FC1-D2E98C4847C2}" presName="dotArrow1" presStyleLbl="alignNode1" presStyleIdx="5" presStyleCnt="12" custLinFactX="511561" custLinFactY="106541" custLinFactNeighborX="600000" custLinFactNeighborY="200000"/>
      <dgm:spPr/>
    </dgm:pt>
    <dgm:pt modelId="{0A06DE50-AD54-484D-9222-3FBAECF25BFB}" type="pres">
      <dgm:prSet presAssocID="{D8EE8290-DEB0-4652-8FC1-D2E98C4847C2}" presName="dotArrow2" presStyleLbl="alignNode1" presStyleIdx="6" presStyleCnt="12" custLinFactX="472560" custLinFactY="100000" custLinFactNeighborX="500000" custLinFactNeighborY="110627"/>
      <dgm:spPr/>
    </dgm:pt>
    <dgm:pt modelId="{50046AEF-E797-4EE0-9DDF-EFE36DA7AD6E}" type="pres">
      <dgm:prSet presAssocID="{D8EE8290-DEB0-4652-8FC1-D2E98C4847C2}" presName="dotArrow3" presStyleLbl="alignNode1" presStyleIdx="7" presStyleCnt="12" custLinFactX="300000" custLinFactY="100000" custLinFactNeighborX="300002" custLinFactNeighborY="115963"/>
      <dgm:spPr/>
    </dgm:pt>
    <dgm:pt modelId="{AC59818F-1177-44B6-9E15-7FEC1C560DD7}" type="pres">
      <dgm:prSet presAssocID="{D8EE8290-DEB0-4652-8FC1-D2E98C4847C2}" presName="dotArrow4" presStyleLbl="alignNode1" presStyleIdx="8" presStyleCnt="12" custLinFactX="300000" custLinFactNeighborX="327781" custLinFactNeighborY="60912"/>
      <dgm:spPr/>
    </dgm:pt>
    <dgm:pt modelId="{DE9A510E-4ED1-4A44-834C-EB3A257FBDA9}" type="pres">
      <dgm:prSet presAssocID="{D8EE8290-DEB0-4652-8FC1-D2E98C4847C2}" presName="dotArrow5" presStyleLbl="alignNode1" presStyleIdx="9" presStyleCnt="12" custLinFactX="188782" custLinFactY="72981" custLinFactNeighborX="200000" custLinFactNeighborY="100000"/>
      <dgm:spPr/>
    </dgm:pt>
    <dgm:pt modelId="{D512147F-BFAD-4C66-BC38-4FEED9CD2C2E}" type="pres">
      <dgm:prSet presAssocID="{D8EE8290-DEB0-4652-8FC1-D2E98C4847C2}" presName="dotArrow6" presStyleLbl="alignNode1" presStyleIdx="10" presStyleCnt="12" custLinFactX="266441" custLinFactY="163788" custLinFactNeighborX="300000" custLinFactNeighborY="200000"/>
      <dgm:spPr/>
    </dgm:pt>
    <dgm:pt modelId="{04AFE035-A91B-4B09-A422-E9DE6792924C}" type="pres">
      <dgm:prSet presAssocID="{D8EE8290-DEB0-4652-8FC1-D2E98C4847C2}" presName="dotArrow7" presStyleLbl="alignNode1" presStyleIdx="11" presStyleCnt="12" custLinFactX="200000" custLinFactNeighborX="232880" custLinFactNeighborY="-89759"/>
      <dgm:spPr/>
    </dgm:pt>
    <dgm:pt modelId="{DF304F34-E197-412C-9D95-7E5B1FFC657A}" type="pres">
      <dgm:prSet presAssocID="{998BE4C5-F396-4793-BEE0-A9DD48A20630}" presName="parTx1" presStyleLbl="node1" presStyleIdx="0" presStyleCnt="3"/>
      <dgm:spPr/>
    </dgm:pt>
    <dgm:pt modelId="{5ADC3373-3C25-415F-B143-A876B6B25625}" type="pres">
      <dgm:prSet presAssocID="{815497D0-B4FA-490F-ADE9-521821466186}" presName="picture1" presStyleCnt="0"/>
      <dgm:spPr/>
    </dgm:pt>
    <dgm:pt modelId="{CAE04143-E7D2-458F-B343-E6E1BB7CA231}" type="pres">
      <dgm:prSet presAssocID="{815497D0-B4FA-490F-ADE9-521821466186}" presName="imageRepeatNode" presStyleLbl="fgImgPlace1" presStyleIdx="0" presStyleCnt="3"/>
      <dgm:spPr/>
    </dgm:pt>
    <dgm:pt modelId="{352893E0-B088-45AD-8043-53207D4CEBC2}" type="pres">
      <dgm:prSet presAssocID="{E95EC812-376E-4F1E-ACB7-1EF70FDA1535}" presName="parTx2" presStyleLbl="node1" presStyleIdx="1" presStyleCnt="3"/>
      <dgm:spPr/>
    </dgm:pt>
    <dgm:pt modelId="{2A3DE468-2D79-4AF9-B7EF-30C811565FED}" type="pres">
      <dgm:prSet presAssocID="{4002A2EF-332E-4E84-8824-A7AB33B0A126}" presName="picture2" presStyleCnt="0"/>
      <dgm:spPr/>
    </dgm:pt>
    <dgm:pt modelId="{72DE3F82-A0BC-4DCC-B100-9DFCD79669F6}" type="pres">
      <dgm:prSet presAssocID="{4002A2EF-332E-4E84-8824-A7AB33B0A126}" presName="imageRepeatNode" presStyleLbl="fgImgPlace1" presStyleIdx="1" presStyleCnt="3"/>
      <dgm:spPr/>
    </dgm:pt>
    <dgm:pt modelId="{F579C305-3A75-4C75-9BD5-A8C219A527BE}" type="pres">
      <dgm:prSet presAssocID="{37C34078-FACC-4E56-89CE-42679D0A64CB}" presName="parTx3" presStyleLbl="node1" presStyleIdx="2" presStyleCnt="3" custLinFactNeighborX="12289" custLinFactNeighborY="5493"/>
      <dgm:spPr/>
    </dgm:pt>
    <dgm:pt modelId="{9E36E2F4-D782-4ACA-89A3-29D50336E0A2}" type="pres">
      <dgm:prSet presAssocID="{2060EDA9-A95C-40A3-84EA-C76AD65DAC14}" presName="picture3" presStyleCnt="0"/>
      <dgm:spPr/>
    </dgm:pt>
    <dgm:pt modelId="{75B1AA03-F7B4-4DDD-BE53-07B458A9C25A}" type="pres">
      <dgm:prSet presAssocID="{2060EDA9-A95C-40A3-84EA-C76AD65DAC14}" presName="imageRepeatNode" presStyleLbl="fgImgPlace1" presStyleIdx="2" presStyleCnt="3" custLinFactNeighborX="26508" custLinFactNeighborY="3177"/>
      <dgm:spPr/>
    </dgm:pt>
  </dgm:ptLst>
  <dgm:cxnLst>
    <dgm:cxn modelId="{FAFD7A14-33BC-44A2-A3C1-365210519376}" type="presOf" srcId="{E95EC812-376E-4F1E-ACB7-1EF70FDA1535}" destId="{352893E0-B088-45AD-8043-53207D4CEBC2}" srcOrd="0" destOrd="0" presId="urn:microsoft.com/office/officeart/2008/layout/AscendingPictureAccentProcess"/>
    <dgm:cxn modelId="{ADCDC418-A523-46EF-9AF2-6D9BBB1453AB}" type="presOf" srcId="{37C34078-FACC-4E56-89CE-42679D0A64CB}" destId="{F579C305-3A75-4C75-9BD5-A8C219A527BE}" srcOrd="0" destOrd="0" presId="urn:microsoft.com/office/officeart/2008/layout/AscendingPictureAccentProcess"/>
    <dgm:cxn modelId="{AD8BB833-5463-4720-BB73-0461A85981E1}" srcId="{D8EE8290-DEB0-4652-8FC1-D2E98C4847C2}" destId="{E95EC812-376E-4F1E-ACB7-1EF70FDA1535}" srcOrd="1" destOrd="0" parTransId="{FC7DF72E-7A49-45BD-BFFC-1401D2CE7BA6}" sibTransId="{4002A2EF-332E-4E84-8824-A7AB33B0A126}"/>
    <dgm:cxn modelId="{8254B353-2A94-47A7-B808-B22D463301F0}" type="presOf" srcId="{4002A2EF-332E-4E84-8824-A7AB33B0A126}" destId="{72DE3F82-A0BC-4DCC-B100-9DFCD79669F6}" srcOrd="0" destOrd="0" presId="urn:microsoft.com/office/officeart/2008/layout/AscendingPictureAccentProcess"/>
    <dgm:cxn modelId="{B589E38F-ABE7-4F1C-91BA-09D6212DFECF}" type="presOf" srcId="{D8EE8290-DEB0-4652-8FC1-D2E98C4847C2}" destId="{318AA0E9-FA2A-4A88-9679-9F7A756212CE}" srcOrd="0" destOrd="0" presId="urn:microsoft.com/office/officeart/2008/layout/AscendingPictureAccentProcess"/>
    <dgm:cxn modelId="{541C0397-65FA-431F-94BE-D882F34C4E57}" srcId="{D8EE8290-DEB0-4652-8FC1-D2E98C4847C2}" destId="{998BE4C5-F396-4793-BEE0-A9DD48A20630}" srcOrd="0" destOrd="0" parTransId="{25B7F88D-FFC4-43FE-A814-CC9B1229D8A5}" sibTransId="{815497D0-B4FA-490F-ADE9-521821466186}"/>
    <dgm:cxn modelId="{0D9170A4-C4D6-4D89-ABEC-98E8F3570C49}" srcId="{D8EE8290-DEB0-4652-8FC1-D2E98C4847C2}" destId="{37C34078-FACC-4E56-89CE-42679D0A64CB}" srcOrd="2" destOrd="0" parTransId="{ABAC7362-64D7-4D48-BBD7-6D4611839C85}" sibTransId="{2060EDA9-A95C-40A3-84EA-C76AD65DAC14}"/>
    <dgm:cxn modelId="{2E0075B4-20C6-4541-9D15-5F0D39AB0A7E}" type="presOf" srcId="{815497D0-B4FA-490F-ADE9-521821466186}" destId="{CAE04143-E7D2-458F-B343-E6E1BB7CA231}" srcOrd="0" destOrd="0" presId="urn:microsoft.com/office/officeart/2008/layout/AscendingPictureAccentProcess"/>
    <dgm:cxn modelId="{EEF7B6B7-82C0-478F-8147-F771E081715C}" type="presOf" srcId="{2060EDA9-A95C-40A3-84EA-C76AD65DAC14}" destId="{75B1AA03-F7B4-4DDD-BE53-07B458A9C25A}" srcOrd="0" destOrd="0" presId="urn:microsoft.com/office/officeart/2008/layout/AscendingPictureAccentProcess"/>
    <dgm:cxn modelId="{ED65CCFF-3BB4-45E9-B258-DF9EE4FDDD43}" type="presOf" srcId="{998BE4C5-F396-4793-BEE0-A9DD48A20630}" destId="{DF304F34-E197-412C-9D95-7E5B1FFC657A}" srcOrd="0" destOrd="0" presId="urn:microsoft.com/office/officeart/2008/layout/AscendingPictureAccentProcess"/>
    <dgm:cxn modelId="{C674A7C6-A21F-4DA4-876B-5B21B71AB4B1}" type="presParOf" srcId="{318AA0E9-FA2A-4A88-9679-9F7A756212CE}" destId="{4F945E44-6B20-46F2-AFF9-5111D4B0AC36}" srcOrd="0" destOrd="0" presId="urn:microsoft.com/office/officeart/2008/layout/AscendingPictureAccentProcess"/>
    <dgm:cxn modelId="{2B77F407-1DBF-46A9-9B61-112C753DA5DB}" type="presParOf" srcId="{318AA0E9-FA2A-4A88-9679-9F7A756212CE}" destId="{E2ABD0C4-E393-48A3-B20A-2C71C4F87A0C}" srcOrd="1" destOrd="0" presId="urn:microsoft.com/office/officeart/2008/layout/AscendingPictureAccentProcess"/>
    <dgm:cxn modelId="{CACD437B-4497-4847-A848-F253D0A8D920}" type="presParOf" srcId="{318AA0E9-FA2A-4A88-9679-9F7A756212CE}" destId="{098502D0-BD71-49FD-93CB-239F4986A388}" srcOrd="2" destOrd="0" presId="urn:microsoft.com/office/officeart/2008/layout/AscendingPictureAccentProcess"/>
    <dgm:cxn modelId="{5E3A636E-E8CB-43E3-9EBC-0733F03BCB27}" type="presParOf" srcId="{318AA0E9-FA2A-4A88-9679-9F7A756212CE}" destId="{0C9C0358-AEEF-474A-9B47-745E238E6B51}" srcOrd="3" destOrd="0" presId="urn:microsoft.com/office/officeart/2008/layout/AscendingPictureAccentProcess"/>
    <dgm:cxn modelId="{00132D01-70D0-4BBD-B47C-166594BC0DF8}" type="presParOf" srcId="{318AA0E9-FA2A-4A88-9679-9F7A756212CE}" destId="{6F0058BA-6AA9-4DD2-AC09-0CB77B70F5A2}" srcOrd="4" destOrd="0" presId="urn:microsoft.com/office/officeart/2008/layout/AscendingPictureAccentProcess"/>
    <dgm:cxn modelId="{128F6B0B-1DB4-4229-9261-A98655935E3E}" type="presParOf" srcId="{318AA0E9-FA2A-4A88-9679-9F7A756212CE}" destId="{4198C6D8-0DE0-4AB0-B80A-05B3B1663E89}" srcOrd="5" destOrd="0" presId="urn:microsoft.com/office/officeart/2008/layout/AscendingPictureAccentProcess"/>
    <dgm:cxn modelId="{5D5183F7-D2FA-4FDC-9288-C242FCD7AE5B}" type="presParOf" srcId="{318AA0E9-FA2A-4A88-9679-9F7A756212CE}" destId="{0A06DE50-AD54-484D-9222-3FBAECF25BFB}" srcOrd="6" destOrd="0" presId="urn:microsoft.com/office/officeart/2008/layout/AscendingPictureAccentProcess"/>
    <dgm:cxn modelId="{4C0466D5-637A-41CF-BE42-99BA2C22E241}" type="presParOf" srcId="{318AA0E9-FA2A-4A88-9679-9F7A756212CE}" destId="{50046AEF-E797-4EE0-9DDF-EFE36DA7AD6E}" srcOrd="7" destOrd="0" presId="urn:microsoft.com/office/officeart/2008/layout/AscendingPictureAccentProcess"/>
    <dgm:cxn modelId="{6ECDFAA5-FE91-4B82-B8DF-5C9ACF691AF2}" type="presParOf" srcId="{318AA0E9-FA2A-4A88-9679-9F7A756212CE}" destId="{AC59818F-1177-44B6-9E15-7FEC1C560DD7}" srcOrd="8" destOrd="0" presId="urn:microsoft.com/office/officeart/2008/layout/AscendingPictureAccentProcess"/>
    <dgm:cxn modelId="{A9CF526B-2F65-49E9-8C2E-9F78D48883AA}" type="presParOf" srcId="{318AA0E9-FA2A-4A88-9679-9F7A756212CE}" destId="{DE9A510E-4ED1-4A44-834C-EB3A257FBDA9}" srcOrd="9" destOrd="0" presId="urn:microsoft.com/office/officeart/2008/layout/AscendingPictureAccentProcess"/>
    <dgm:cxn modelId="{F0AFDFD1-4211-4CC2-AB91-069D6E206010}" type="presParOf" srcId="{318AA0E9-FA2A-4A88-9679-9F7A756212CE}" destId="{D512147F-BFAD-4C66-BC38-4FEED9CD2C2E}" srcOrd="10" destOrd="0" presId="urn:microsoft.com/office/officeart/2008/layout/AscendingPictureAccentProcess"/>
    <dgm:cxn modelId="{A0463706-05A7-4A11-837A-0612EC90E3E7}" type="presParOf" srcId="{318AA0E9-FA2A-4A88-9679-9F7A756212CE}" destId="{04AFE035-A91B-4B09-A422-E9DE6792924C}" srcOrd="11" destOrd="0" presId="urn:microsoft.com/office/officeart/2008/layout/AscendingPictureAccentProcess"/>
    <dgm:cxn modelId="{4673BC24-A181-4B2F-AE51-89A9BA5DA96E}" type="presParOf" srcId="{318AA0E9-FA2A-4A88-9679-9F7A756212CE}" destId="{DF304F34-E197-412C-9D95-7E5B1FFC657A}" srcOrd="12" destOrd="0" presId="urn:microsoft.com/office/officeart/2008/layout/AscendingPictureAccentProcess"/>
    <dgm:cxn modelId="{90B2EFBA-A85B-425C-9C29-6244C2702A53}" type="presParOf" srcId="{318AA0E9-FA2A-4A88-9679-9F7A756212CE}" destId="{5ADC3373-3C25-415F-B143-A876B6B25625}" srcOrd="13" destOrd="0" presId="urn:microsoft.com/office/officeart/2008/layout/AscendingPictureAccentProcess"/>
    <dgm:cxn modelId="{1CBC341A-C9C6-4DFC-B6B9-D47016A2ABC1}" type="presParOf" srcId="{5ADC3373-3C25-415F-B143-A876B6B25625}" destId="{CAE04143-E7D2-458F-B343-E6E1BB7CA231}" srcOrd="0" destOrd="0" presId="urn:microsoft.com/office/officeart/2008/layout/AscendingPictureAccentProcess"/>
    <dgm:cxn modelId="{226F1810-13F1-4895-A005-9F09E0F35C00}" type="presParOf" srcId="{318AA0E9-FA2A-4A88-9679-9F7A756212CE}" destId="{352893E0-B088-45AD-8043-53207D4CEBC2}" srcOrd="14" destOrd="0" presId="urn:microsoft.com/office/officeart/2008/layout/AscendingPictureAccentProcess"/>
    <dgm:cxn modelId="{65915F1B-7F20-4173-8D4E-688D80433A15}" type="presParOf" srcId="{318AA0E9-FA2A-4A88-9679-9F7A756212CE}" destId="{2A3DE468-2D79-4AF9-B7EF-30C811565FED}" srcOrd="15" destOrd="0" presId="urn:microsoft.com/office/officeart/2008/layout/AscendingPictureAccentProcess"/>
    <dgm:cxn modelId="{60EC0D09-27E2-4E2A-8876-1C0983AA70C5}" type="presParOf" srcId="{2A3DE468-2D79-4AF9-B7EF-30C811565FED}" destId="{72DE3F82-A0BC-4DCC-B100-9DFCD79669F6}" srcOrd="0" destOrd="0" presId="urn:microsoft.com/office/officeart/2008/layout/AscendingPictureAccentProcess"/>
    <dgm:cxn modelId="{67B85FAA-451B-477D-998B-FB67B9BA5C93}" type="presParOf" srcId="{318AA0E9-FA2A-4A88-9679-9F7A756212CE}" destId="{F579C305-3A75-4C75-9BD5-A8C219A527BE}" srcOrd="16" destOrd="0" presId="urn:microsoft.com/office/officeart/2008/layout/AscendingPictureAccentProcess"/>
    <dgm:cxn modelId="{554BD4AE-5FE8-4A56-9215-9D3975D135FD}" type="presParOf" srcId="{318AA0E9-FA2A-4A88-9679-9F7A756212CE}" destId="{9E36E2F4-D782-4ACA-89A3-29D50336E0A2}" srcOrd="17" destOrd="0" presId="urn:microsoft.com/office/officeart/2008/layout/AscendingPictureAccentProcess"/>
    <dgm:cxn modelId="{4066CF5E-5233-4F74-9C11-A9FD5436DE1B}" type="presParOf" srcId="{9E36E2F4-D782-4ACA-89A3-29D50336E0A2}" destId="{75B1AA03-F7B4-4DDD-BE53-07B458A9C25A}" srcOrd="0" destOrd="0" presId="urn:microsoft.com/office/officeart/2008/layout/AscendingPictureAccen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8849A4-71AF-441E-9359-6724476A8CFA}">
      <dsp:nvSpPr>
        <dsp:cNvPr id="0" name=""/>
        <dsp:cNvSpPr/>
      </dsp:nvSpPr>
      <dsp:spPr>
        <a:xfrm>
          <a:off x="0" y="0"/>
          <a:ext cx="4038600" cy="8424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i="0" kern="1200">
              <a:latin typeface="Verdana" panose="020B0604030504040204" pitchFamily="34" charset="0"/>
              <a:ea typeface="Verdana" panose="020B0604030504040204" pitchFamily="34" charset="0"/>
              <a:cs typeface="Verdana" panose="020B0604030504040204" pitchFamily="34" charset="0"/>
            </a:rPr>
            <a:t>Solid analysis of the problem, state of play and solution proposed (baseline)</a:t>
          </a:r>
          <a:endParaRPr lang="en-GB" sz="1200" b="1" kern="1200" dirty="0">
            <a:latin typeface="Verdana" panose="020B0604030504040204" pitchFamily="34" charset="0"/>
            <a:ea typeface="Verdana" panose="020B0604030504040204" pitchFamily="34" charset="0"/>
            <a:cs typeface="Verdana" panose="020B0604030504040204" pitchFamily="34" charset="0"/>
          </a:endParaRPr>
        </a:p>
      </dsp:txBody>
      <dsp:txXfrm>
        <a:off x="41123" y="41123"/>
        <a:ext cx="3956354" cy="760154"/>
      </dsp:txXfrm>
    </dsp:sp>
    <dsp:sp modelId="{028A0B79-8F5D-4107-B07E-EDF0C72F7AA3}">
      <dsp:nvSpPr>
        <dsp:cNvPr id="0" name=""/>
        <dsp:cNvSpPr/>
      </dsp:nvSpPr>
      <dsp:spPr>
        <a:xfrm>
          <a:off x="0" y="1000975"/>
          <a:ext cx="4038600" cy="842400"/>
        </a:xfrm>
        <a:prstGeom prst="roundRect">
          <a:avLst/>
        </a:prstGeom>
        <a:solidFill>
          <a:schemeClr val="accent4">
            <a:hueOff val="2268051"/>
            <a:satOff val="-11710"/>
            <a:lumOff val="470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200" b="1" i="0" kern="1200">
              <a:latin typeface="Verdana" panose="020B0604030504040204" pitchFamily="34" charset="0"/>
              <a:ea typeface="Verdana" panose="020B0604030504040204" pitchFamily="34" charset="0"/>
              <a:cs typeface="Verdana" panose="020B0604030504040204" pitchFamily="34" charset="0"/>
            </a:rPr>
            <a:t>Key stakeholders involved  (incl. users)</a:t>
          </a:r>
          <a:endParaRPr lang="en-GB" sz="1200" b="1" i="0" kern="1200" dirty="0">
            <a:latin typeface="Verdana" panose="020B0604030504040204" pitchFamily="34" charset="0"/>
            <a:ea typeface="Verdana" panose="020B0604030504040204" pitchFamily="34" charset="0"/>
            <a:cs typeface="Verdana" panose="020B0604030504040204" pitchFamily="34" charset="0"/>
          </a:endParaRPr>
        </a:p>
      </dsp:txBody>
      <dsp:txXfrm>
        <a:off x="41123" y="1042098"/>
        <a:ext cx="3956354" cy="760154"/>
      </dsp:txXfrm>
    </dsp:sp>
    <dsp:sp modelId="{2D9BF670-0F8C-4803-871A-72AA594FDBAB}">
      <dsp:nvSpPr>
        <dsp:cNvPr id="0" name=""/>
        <dsp:cNvSpPr/>
      </dsp:nvSpPr>
      <dsp:spPr>
        <a:xfrm>
          <a:off x="0" y="1972975"/>
          <a:ext cx="4038600" cy="842400"/>
        </a:xfrm>
        <a:prstGeom prst="roundRect">
          <a:avLst/>
        </a:prstGeom>
        <a:solidFill>
          <a:schemeClr val="accent4">
            <a:hueOff val="4536102"/>
            <a:satOff val="-23420"/>
            <a:lumOff val="941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200" b="1" i="0" kern="1200" dirty="0">
              <a:latin typeface="Verdana" panose="020B0604030504040204" pitchFamily="34" charset="0"/>
              <a:ea typeface="Verdana" panose="020B0604030504040204" pitchFamily="34" charset="0"/>
              <a:cs typeface="Verdana" panose="020B0604030504040204" pitchFamily="34" charset="0"/>
            </a:rPr>
            <a:t>Robust assessment of impacts over the life cycle of the solution proposed</a:t>
          </a:r>
        </a:p>
      </dsp:txBody>
      <dsp:txXfrm>
        <a:off x="41123" y="2014098"/>
        <a:ext cx="3956354" cy="760154"/>
      </dsp:txXfrm>
    </dsp:sp>
    <dsp:sp modelId="{2F58C7A6-C101-4952-93F6-22C89487A56D}">
      <dsp:nvSpPr>
        <dsp:cNvPr id="0" name=""/>
        <dsp:cNvSpPr/>
      </dsp:nvSpPr>
      <dsp:spPr>
        <a:xfrm>
          <a:off x="0" y="2944975"/>
          <a:ext cx="4038600" cy="842400"/>
        </a:xfrm>
        <a:prstGeom prst="roundRect">
          <a:avLst/>
        </a:prstGeom>
        <a:solidFill>
          <a:schemeClr val="accent4">
            <a:hueOff val="6804153"/>
            <a:satOff val="-35130"/>
            <a:lumOff val="141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200" b="1" i="0" kern="1200">
              <a:latin typeface="Verdana" panose="020B0604030504040204" pitchFamily="34" charset="0"/>
              <a:ea typeface="Verdana" panose="020B0604030504040204" pitchFamily="34" charset="0"/>
              <a:cs typeface="Verdana" panose="020B0604030504040204" pitchFamily="34" charset="0"/>
            </a:rPr>
            <a:t>Clear strategy on how to sustain and multiply the impacts	</a:t>
          </a:r>
          <a:endParaRPr lang="en-GB" sz="1200" b="1" i="0" kern="1200" dirty="0">
            <a:latin typeface="Verdana" panose="020B0604030504040204" pitchFamily="34" charset="0"/>
            <a:ea typeface="Verdana" panose="020B0604030504040204" pitchFamily="34" charset="0"/>
            <a:cs typeface="Verdana" panose="020B0604030504040204" pitchFamily="34" charset="0"/>
          </a:endParaRPr>
        </a:p>
      </dsp:txBody>
      <dsp:txXfrm>
        <a:off x="41123" y="2986098"/>
        <a:ext cx="3956354" cy="7601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8849A4-71AF-441E-9359-6724476A8CFA}">
      <dsp:nvSpPr>
        <dsp:cNvPr id="0" name=""/>
        <dsp:cNvSpPr/>
      </dsp:nvSpPr>
      <dsp:spPr>
        <a:xfrm>
          <a:off x="0" y="1966"/>
          <a:ext cx="3714750" cy="53462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dirty="0">
              <a:latin typeface="Verdana" panose="020B0604030504040204" pitchFamily="34" charset="0"/>
              <a:ea typeface="Verdana" panose="020B0604030504040204" pitchFamily="34" charset="0"/>
              <a:cs typeface="Verdana" panose="020B0604030504040204" pitchFamily="34" charset="0"/>
            </a:rPr>
            <a:t>Insufficient background information (why, who and how)</a:t>
          </a:r>
        </a:p>
      </dsp:txBody>
      <dsp:txXfrm>
        <a:off x="26098" y="28064"/>
        <a:ext cx="3662554" cy="482430"/>
      </dsp:txXfrm>
    </dsp:sp>
    <dsp:sp modelId="{B1D89B4C-E656-4E2C-9955-E8A086073757}">
      <dsp:nvSpPr>
        <dsp:cNvPr id="0" name=""/>
        <dsp:cNvSpPr/>
      </dsp:nvSpPr>
      <dsp:spPr>
        <a:xfrm>
          <a:off x="0" y="548264"/>
          <a:ext cx="3714750" cy="53462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dirty="0">
              <a:latin typeface="Verdana" panose="020B0604030504040204" pitchFamily="34" charset="0"/>
              <a:ea typeface="Verdana" panose="020B0604030504040204" pitchFamily="34" charset="0"/>
              <a:cs typeface="Verdana" panose="020B0604030504040204" pitchFamily="34" charset="0"/>
            </a:rPr>
            <a:t>Rationale for projects is defined during the project</a:t>
          </a:r>
        </a:p>
      </dsp:txBody>
      <dsp:txXfrm>
        <a:off x="26098" y="574362"/>
        <a:ext cx="3662554" cy="482430"/>
      </dsp:txXfrm>
    </dsp:sp>
    <dsp:sp modelId="{028703B3-9E4E-4839-85F9-D73C259185A0}">
      <dsp:nvSpPr>
        <dsp:cNvPr id="0" name=""/>
        <dsp:cNvSpPr/>
      </dsp:nvSpPr>
      <dsp:spPr>
        <a:xfrm>
          <a:off x="0" y="1094563"/>
          <a:ext cx="3714750" cy="53462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a:latin typeface="Verdana" panose="020B0604030504040204" pitchFamily="34" charset="0"/>
              <a:ea typeface="Verdana" panose="020B0604030504040204" pitchFamily="34" charset="0"/>
              <a:cs typeface="Verdana" panose="020B0604030504040204" pitchFamily="34" charset="0"/>
            </a:rPr>
            <a:t>Objectives too broad, too many</a:t>
          </a:r>
          <a:endParaRPr lang="en-GB" sz="1200" b="1" kern="1200" dirty="0">
            <a:latin typeface="Verdana" panose="020B0604030504040204" pitchFamily="34" charset="0"/>
            <a:ea typeface="Verdana" panose="020B0604030504040204" pitchFamily="34" charset="0"/>
            <a:cs typeface="Verdana" panose="020B0604030504040204" pitchFamily="34" charset="0"/>
          </a:endParaRPr>
        </a:p>
      </dsp:txBody>
      <dsp:txXfrm>
        <a:off x="26098" y="1120661"/>
        <a:ext cx="3662554" cy="482430"/>
      </dsp:txXfrm>
    </dsp:sp>
    <dsp:sp modelId="{0EA7B593-C840-4B43-8360-23CADE8889FB}">
      <dsp:nvSpPr>
        <dsp:cNvPr id="0" name=""/>
        <dsp:cNvSpPr/>
      </dsp:nvSpPr>
      <dsp:spPr>
        <a:xfrm>
          <a:off x="0" y="1640861"/>
          <a:ext cx="3714750" cy="53462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a:latin typeface="Verdana" panose="020B0604030504040204" pitchFamily="34" charset="0"/>
              <a:ea typeface="Verdana" panose="020B0604030504040204" pitchFamily="34" charset="0"/>
              <a:cs typeface="Verdana" panose="020B0604030504040204" pitchFamily="34" charset="0"/>
            </a:rPr>
            <a:t>Poor partnership (partners don’t fit regarding know-how or insufficient budget)</a:t>
          </a:r>
          <a:endParaRPr lang="en-GB" sz="1200" b="1" kern="1200" dirty="0">
            <a:latin typeface="Verdana" panose="020B0604030504040204" pitchFamily="34" charset="0"/>
            <a:ea typeface="Verdana" panose="020B0604030504040204" pitchFamily="34" charset="0"/>
            <a:cs typeface="Verdana" panose="020B0604030504040204" pitchFamily="34" charset="0"/>
          </a:endParaRPr>
        </a:p>
      </dsp:txBody>
      <dsp:txXfrm>
        <a:off x="26098" y="1666959"/>
        <a:ext cx="3662554" cy="482430"/>
      </dsp:txXfrm>
    </dsp:sp>
    <dsp:sp modelId="{A0239220-7985-4508-9C98-0994D1068E20}">
      <dsp:nvSpPr>
        <dsp:cNvPr id="0" name=""/>
        <dsp:cNvSpPr/>
      </dsp:nvSpPr>
      <dsp:spPr>
        <a:xfrm>
          <a:off x="0" y="2187160"/>
          <a:ext cx="3714750" cy="53462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a:latin typeface="Verdana" panose="020B0604030504040204" pitchFamily="34" charset="0"/>
              <a:ea typeface="Verdana" panose="020B0604030504040204" pitchFamily="34" charset="0"/>
              <a:cs typeface="Verdana" panose="020B0604030504040204" pitchFamily="34" charset="0"/>
            </a:rPr>
            <a:t>Over-optimistic / unrealistic or lack of quantification of impacts</a:t>
          </a:r>
          <a:endParaRPr lang="en-GB" sz="1200" b="1" kern="1200" dirty="0">
            <a:latin typeface="Verdana" panose="020B0604030504040204" pitchFamily="34" charset="0"/>
            <a:ea typeface="Verdana" panose="020B0604030504040204" pitchFamily="34" charset="0"/>
            <a:cs typeface="Verdana" panose="020B0604030504040204" pitchFamily="34" charset="0"/>
          </a:endParaRPr>
        </a:p>
      </dsp:txBody>
      <dsp:txXfrm>
        <a:off x="26098" y="2213258"/>
        <a:ext cx="3662554" cy="482430"/>
      </dsp:txXfrm>
    </dsp:sp>
    <dsp:sp modelId="{F5C7198A-FBB6-4201-9968-B60F62C73EA4}">
      <dsp:nvSpPr>
        <dsp:cNvPr id="0" name=""/>
        <dsp:cNvSpPr/>
      </dsp:nvSpPr>
      <dsp:spPr>
        <a:xfrm>
          <a:off x="0" y="2733458"/>
          <a:ext cx="3714750" cy="53462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a:latin typeface="Verdana" panose="020B0604030504040204" pitchFamily="34" charset="0"/>
              <a:ea typeface="Verdana" panose="020B0604030504040204" pitchFamily="34" charset="0"/>
              <a:cs typeface="Verdana" panose="020B0604030504040204" pitchFamily="34" charset="0"/>
            </a:rPr>
            <a:t>Replication confused with networking and dissemination</a:t>
          </a:r>
          <a:endParaRPr lang="en-GB" sz="1200" b="1" kern="1200" dirty="0">
            <a:latin typeface="Verdana" panose="020B0604030504040204" pitchFamily="34" charset="0"/>
            <a:ea typeface="Verdana" panose="020B0604030504040204" pitchFamily="34" charset="0"/>
            <a:cs typeface="Verdana" panose="020B0604030504040204" pitchFamily="34" charset="0"/>
          </a:endParaRPr>
        </a:p>
      </dsp:txBody>
      <dsp:txXfrm>
        <a:off x="26098" y="2759556"/>
        <a:ext cx="3662554" cy="482430"/>
      </dsp:txXfrm>
    </dsp:sp>
    <dsp:sp modelId="{68668280-9016-4F59-AEDE-5414401BBAA7}">
      <dsp:nvSpPr>
        <dsp:cNvPr id="0" name=""/>
        <dsp:cNvSpPr/>
      </dsp:nvSpPr>
      <dsp:spPr>
        <a:xfrm>
          <a:off x="0" y="3279757"/>
          <a:ext cx="3714750" cy="53462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b="1" kern="1200">
              <a:latin typeface="Verdana" panose="020B0604030504040204" pitchFamily="34" charset="0"/>
              <a:ea typeface="Verdana" panose="020B0604030504040204" pitchFamily="34" charset="0"/>
              <a:cs typeface="Verdana" panose="020B0604030504040204" pitchFamily="34" charset="0"/>
            </a:rPr>
            <a:t>Vague plans to sustain the project/results after project end</a:t>
          </a:r>
          <a:endParaRPr lang="en-GB" sz="1200" b="1" kern="1200" dirty="0">
            <a:latin typeface="Verdana" panose="020B0604030504040204" pitchFamily="34" charset="0"/>
            <a:ea typeface="Verdana" panose="020B0604030504040204" pitchFamily="34" charset="0"/>
            <a:cs typeface="Verdana" panose="020B0604030504040204" pitchFamily="34" charset="0"/>
          </a:endParaRPr>
        </a:p>
      </dsp:txBody>
      <dsp:txXfrm>
        <a:off x="26098" y="3305855"/>
        <a:ext cx="3662554" cy="4824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945E44-6B20-46F2-AFF9-5111D4B0AC36}">
      <dsp:nvSpPr>
        <dsp:cNvPr id="0" name=""/>
        <dsp:cNvSpPr/>
      </dsp:nvSpPr>
      <dsp:spPr>
        <a:xfrm>
          <a:off x="2988516" y="2916508"/>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E2ABD0C4-E393-48A3-B20A-2C71C4F87A0C}">
      <dsp:nvSpPr>
        <dsp:cNvPr id="0" name=""/>
        <dsp:cNvSpPr/>
      </dsp:nvSpPr>
      <dsp:spPr>
        <a:xfrm>
          <a:off x="2731042" y="3046943"/>
          <a:ext cx="107828" cy="107828"/>
        </a:xfrm>
        <a:prstGeom prst="ellipse">
          <a:avLst/>
        </a:prstGeom>
        <a:blipFill rotWithShape="0">
          <a:blip xmlns:r="http://schemas.openxmlformats.org/officeDocument/2006/relationships" r:embed="rId1"/>
          <a:stretch>
            <a:fillRect/>
          </a:stretch>
        </a:blip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098502D0-BD71-49FD-93CB-239F4986A388}">
      <dsp:nvSpPr>
        <dsp:cNvPr id="0" name=""/>
        <dsp:cNvSpPr/>
      </dsp:nvSpPr>
      <dsp:spPr>
        <a:xfrm>
          <a:off x="2518080" y="3124230"/>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0C9C0358-AEEF-474A-9B47-745E238E6B51}">
      <dsp:nvSpPr>
        <dsp:cNvPr id="0" name=""/>
        <dsp:cNvSpPr/>
      </dsp:nvSpPr>
      <dsp:spPr>
        <a:xfrm>
          <a:off x="3996628" y="1800200"/>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6F0058BA-6AA9-4DD2-AC09-0CB77B70F5A2}">
      <dsp:nvSpPr>
        <dsp:cNvPr id="0" name=""/>
        <dsp:cNvSpPr/>
      </dsp:nvSpPr>
      <dsp:spPr>
        <a:xfrm>
          <a:off x="3816424" y="2016224"/>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4198C6D8-0DE0-4AB0-B80A-05B3B1663E89}">
      <dsp:nvSpPr>
        <dsp:cNvPr id="0" name=""/>
        <dsp:cNvSpPr/>
      </dsp:nvSpPr>
      <dsp:spPr>
        <a:xfrm>
          <a:off x="4968552" y="648071"/>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0A06DE50-AD54-484D-9222-3FBAECF25BFB}">
      <dsp:nvSpPr>
        <dsp:cNvPr id="0" name=""/>
        <dsp:cNvSpPr/>
      </dsp:nvSpPr>
      <dsp:spPr>
        <a:xfrm>
          <a:off x="4968551" y="449468"/>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50046AEF-E797-4EE0-9DDF-EFE36DA7AD6E}">
      <dsp:nvSpPr>
        <dsp:cNvPr id="0" name=""/>
        <dsp:cNvSpPr/>
      </dsp:nvSpPr>
      <dsp:spPr>
        <a:xfrm>
          <a:off x="4716709" y="360040"/>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AC59818F-1177-44B6-9E15-7FEC1C560DD7}">
      <dsp:nvSpPr>
        <dsp:cNvPr id="0" name=""/>
        <dsp:cNvSpPr/>
      </dsp:nvSpPr>
      <dsp:spPr>
        <a:xfrm>
          <a:off x="4896545" y="288032"/>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E9A510E-4ED1-4A44-834C-EB3A257FBDA9}">
      <dsp:nvSpPr>
        <dsp:cNvPr id="0" name=""/>
        <dsp:cNvSpPr/>
      </dsp:nvSpPr>
      <dsp:spPr>
        <a:xfrm>
          <a:off x="4788717" y="504055"/>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512147F-BFAD-4C66-BC38-4FEED9CD2C2E}">
      <dsp:nvSpPr>
        <dsp:cNvPr id="0" name=""/>
        <dsp:cNvSpPr/>
      </dsp:nvSpPr>
      <dsp:spPr>
        <a:xfrm>
          <a:off x="4680521" y="720080"/>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04AFE035-A91B-4B09-A422-E9DE6792924C}">
      <dsp:nvSpPr>
        <dsp:cNvPr id="0" name=""/>
        <dsp:cNvSpPr/>
      </dsp:nvSpPr>
      <dsp:spPr>
        <a:xfrm>
          <a:off x="4536503" y="432048"/>
          <a:ext cx="107828" cy="10782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F304F34-E197-412C-9D95-7E5B1FFC657A}">
      <dsp:nvSpPr>
        <dsp:cNvPr id="0" name=""/>
        <dsp:cNvSpPr/>
      </dsp:nvSpPr>
      <dsp:spPr>
        <a:xfrm>
          <a:off x="1992415" y="3353659"/>
          <a:ext cx="2325864" cy="623626"/>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2308" tIns="99060" rIns="99060" bIns="99060" numCol="1" spcCol="1270" anchor="ctr" anchorCtr="0">
          <a:noAutofit/>
        </a:bodyPr>
        <a:lstStyle/>
        <a:p>
          <a:pPr marL="0" lvl="0" indent="0" algn="l" defTabSz="1155700">
            <a:lnSpc>
              <a:spcPct val="90000"/>
            </a:lnSpc>
            <a:spcBef>
              <a:spcPct val="0"/>
            </a:spcBef>
            <a:spcAft>
              <a:spcPct val="35000"/>
            </a:spcAft>
            <a:buNone/>
          </a:pPr>
          <a:r>
            <a:rPr lang="da-DK" sz="2600" kern="1200" dirty="0" err="1"/>
            <a:t>Threat</a:t>
          </a:r>
          <a:endParaRPr lang="da-DK" sz="2600" kern="1200" dirty="0"/>
        </a:p>
      </dsp:txBody>
      <dsp:txXfrm>
        <a:off x="2022858" y="3384102"/>
        <a:ext cx="2264978" cy="562740"/>
      </dsp:txXfrm>
    </dsp:sp>
    <dsp:sp modelId="{CAE04143-E7D2-458F-B343-E6E1BB7CA231}">
      <dsp:nvSpPr>
        <dsp:cNvPr id="0" name=""/>
        <dsp:cNvSpPr/>
      </dsp:nvSpPr>
      <dsp:spPr>
        <a:xfrm>
          <a:off x="1347600" y="2742216"/>
          <a:ext cx="1078286" cy="1078210"/>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352893E0-B088-45AD-8043-53207D4CEBC2}">
      <dsp:nvSpPr>
        <dsp:cNvPr id="0" name=""/>
        <dsp:cNvSpPr/>
      </dsp:nvSpPr>
      <dsp:spPr>
        <a:xfrm>
          <a:off x="3488538" y="2543858"/>
          <a:ext cx="2325864" cy="623626"/>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2308" tIns="99060" rIns="99060" bIns="99060" numCol="1" spcCol="1270" anchor="ctr" anchorCtr="0">
          <a:noAutofit/>
        </a:bodyPr>
        <a:lstStyle/>
        <a:p>
          <a:pPr marL="0" lvl="0" indent="0" algn="l" defTabSz="1155700">
            <a:lnSpc>
              <a:spcPct val="90000"/>
            </a:lnSpc>
            <a:spcBef>
              <a:spcPct val="0"/>
            </a:spcBef>
            <a:spcAft>
              <a:spcPct val="35000"/>
            </a:spcAft>
            <a:buNone/>
          </a:pPr>
          <a:r>
            <a:rPr lang="da-DK" sz="2600" kern="1200" dirty="0" err="1"/>
            <a:t>Possibility</a:t>
          </a:r>
          <a:endParaRPr lang="da-DK" sz="2600" kern="1200" dirty="0"/>
        </a:p>
      </dsp:txBody>
      <dsp:txXfrm>
        <a:off x="3518981" y="2574301"/>
        <a:ext cx="2264978" cy="562740"/>
      </dsp:txXfrm>
    </dsp:sp>
    <dsp:sp modelId="{72DE3F82-A0BC-4DCC-B100-9DFCD79669F6}">
      <dsp:nvSpPr>
        <dsp:cNvPr id="0" name=""/>
        <dsp:cNvSpPr/>
      </dsp:nvSpPr>
      <dsp:spPr>
        <a:xfrm>
          <a:off x="2843723" y="1932416"/>
          <a:ext cx="1078286" cy="1078210"/>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51000" r="-51000"/>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F579C305-3A75-4C75-9BD5-A8C219A527BE}">
      <dsp:nvSpPr>
        <dsp:cNvPr id="0" name=""/>
        <dsp:cNvSpPr/>
      </dsp:nvSpPr>
      <dsp:spPr>
        <a:xfrm>
          <a:off x="4461232" y="1349898"/>
          <a:ext cx="2325864" cy="623626"/>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2308" tIns="99060" rIns="99060" bIns="99060" numCol="1" spcCol="1270" anchor="ctr" anchorCtr="0">
          <a:noAutofit/>
        </a:bodyPr>
        <a:lstStyle/>
        <a:p>
          <a:pPr marL="0" lvl="0" indent="0" algn="l" defTabSz="1155700">
            <a:lnSpc>
              <a:spcPct val="90000"/>
            </a:lnSpc>
            <a:spcBef>
              <a:spcPct val="0"/>
            </a:spcBef>
            <a:spcAft>
              <a:spcPct val="35000"/>
            </a:spcAft>
            <a:buNone/>
          </a:pPr>
          <a:r>
            <a:rPr lang="da-DK" sz="2600" kern="1200" dirty="0" err="1"/>
            <a:t>Possibility</a:t>
          </a:r>
          <a:r>
            <a:rPr lang="da-DK" sz="2600" kern="1200" dirty="0"/>
            <a:t>+</a:t>
          </a:r>
        </a:p>
      </dsp:txBody>
      <dsp:txXfrm>
        <a:off x="4491675" y="1380341"/>
        <a:ext cx="2264978" cy="562740"/>
      </dsp:txXfrm>
    </dsp:sp>
    <dsp:sp modelId="{75B1AA03-F7B4-4DDD-BE53-07B458A9C25A}">
      <dsp:nvSpPr>
        <dsp:cNvPr id="0" name=""/>
        <dsp:cNvSpPr/>
      </dsp:nvSpPr>
      <dsp:spPr>
        <a:xfrm>
          <a:off x="3816424" y="738454"/>
          <a:ext cx="1078286" cy="1078210"/>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9000" r="-9000"/>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EC482A-DBB5-4EFF-AC8F-B5F7AFBCD39C}" type="datetimeFigureOut">
              <a:rPr lang="en-US" smtClean="0"/>
              <a:pPr/>
              <a:t>5/28/2018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86C0E1-E55B-4895-8745-0D849358E711}" type="slidenum">
              <a:rPr lang="en-US" smtClean="0"/>
              <a:pPr/>
              <a:t>‹#›</a:t>
            </a:fld>
            <a:endParaRPr lang="en-US"/>
          </a:p>
        </p:txBody>
      </p:sp>
    </p:spTree>
    <p:extLst>
      <p:ext uri="{BB962C8B-B14F-4D97-AF65-F5344CB8AC3E}">
        <p14:creationId xmlns:p14="http://schemas.microsoft.com/office/powerpoint/2010/main" val="3503595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dirty="0">
                <a:latin typeface="Arial" charset="0"/>
              </a:rPr>
              <a:t>As of </a:t>
            </a:r>
            <a:r>
              <a:rPr lang="fr-FR" altLang="en-US" dirty="0" err="1">
                <a:latin typeface="Arial" charset="0"/>
              </a:rPr>
              <a:t>December</a:t>
            </a:r>
            <a:r>
              <a:rPr lang="fr-FR" altLang="en-US" baseline="0" dirty="0">
                <a:latin typeface="Arial" charset="0"/>
              </a:rPr>
              <a:t> 2016</a:t>
            </a:r>
            <a:endParaRPr lang="fr-FR" altLang="en-US" dirty="0">
              <a:latin typeface="Arial" charset="0"/>
            </a:endParaRPr>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itchFamily="18" charset="0"/>
              <a:defRPr sz="1200">
                <a:solidFill>
                  <a:srgbClr val="000000"/>
                </a:solidFill>
                <a:latin typeface="Times New Roman" pitchFamily="18" charset="0"/>
              </a:defRPr>
            </a:lvl1pPr>
            <a:lvl2pPr marL="742950" indent="-285750">
              <a:spcBef>
                <a:spcPct val="30000"/>
              </a:spcBef>
              <a:buClr>
                <a:srgbClr val="000000"/>
              </a:buClr>
              <a:buSzPct val="100000"/>
              <a:buFont typeface="Times New Roman" pitchFamily="18" charset="0"/>
              <a:defRPr sz="1200">
                <a:solidFill>
                  <a:srgbClr val="000000"/>
                </a:solidFill>
                <a:latin typeface="Times New Roman" pitchFamily="18" charset="0"/>
              </a:defRPr>
            </a:lvl2pPr>
            <a:lvl3pPr marL="1143000" indent="-228600">
              <a:spcBef>
                <a:spcPct val="30000"/>
              </a:spcBef>
              <a:buClr>
                <a:srgbClr val="000000"/>
              </a:buClr>
              <a:buSzPct val="100000"/>
              <a:buFont typeface="Times New Roman" pitchFamily="18" charset="0"/>
              <a:defRPr sz="1200">
                <a:solidFill>
                  <a:srgbClr val="000000"/>
                </a:solidFill>
                <a:latin typeface="Times New Roman" pitchFamily="18" charset="0"/>
              </a:defRPr>
            </a:lvl3pPr>
            <a:lvl4pPr marL="1600200" indent="-228600">
              <a:spcBef>
                <a:spcPct val="30000"/>
              </a:spcBef>
              <a:buClr>
                <a:srgbClr val="000000"/>
              </a:buClr>
              <a:buSzPct val="100000"/>
              <a:buFont typeface="Times New Roman" pitchFamily="18" charset="0"/>
              <a:defRPr sz="1200">
                <a:solidFill>
                  <a:srgbClr val="000000"/>
                </a:solidFill>
                <a:latin typeface="Times New Roman" pitchFamily="18" charset="0"/>
              </a:defRPr>
            </a:lvl4pPr>
            <a:lvl5pPr marL="2057400" indent="-228600">
              <a:spcBef>
                <a:spcPct val="30000"/>
              </a:spcBef>
              <a:buClr>
                <a:srgbClr val="000000"/>
              </a:buClr>
              <a:buSzPct val="100000"/>
              <a:buFont typeface="Times New Roman" pitchFamily="18" charset="0"/>
              <a:defRPr sz="1200">
                <a:solidFill>
                  <a:srgbClr val="000000"/>
                </a:solidFill>
                <a:latin typeface="Times New Roman" pitchFamily="18" charset="0"/>
              </a:defRPr>
            </a:lvl5pPr>
            <a:lvl6pPr marL="2514600" indent="-228600"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6pPr>
            <a:lvl7pPr marL="2971800" indent="-228600"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7pPr>
            <a:lvl8pPr marL="3429000" indent="-228600"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8pPr>
            <a:lvl9pPr marL="3886200" indent="-228600"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09B0C04E-889B-48E6-BA81-681D24143CE3}" type="slidenum">
              <a:rPr kumimoji="0" lang="de-DE" altLang="fr-FR" sz="1300" b="0" i="0" u="none" strike="noStrike" kern="1200" cap="none" spc="0" normalizeH="0" baseline="0" noProof="0" smtClean="0">
                <a:ln>
                  <a:noFill/>
                </a:ln>
                <a:solidFill>
                  <a:srgbClr val="FFFFFF"/>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2</a:t>
            </a:fld>
            <a:endParaRPr kumimoji="0" lang="de-DE" altLang="fr-FR" sz="1300" b="0" i="0" u="none" strike="noStrike" kern="1200" cap="none" spc="0" normalizeH="0" baseline="0" noProof="0">
              <a:ln>
                <a:noFill/>
              </a:ln>
              <a:solidFill>
                <a:srgbClr val="FFFFFF"/>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57524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2667" indent="-285642">
              <a:defRPr sz="2400">
                <a:solidFill>
                  <a:schemeClr val="tx1"/>
                </a:solidFill>
                <a:latin typeface="Arial" charset="0"/>
                <a:ea typeface="ＭＳ Ｐゴシック" charset="-128"/>
              </a:defRPr>
            </a:lvl2pPr>
            <a:lvl3pPr marL="1142566" indent="-228513">
              <a:defRPr sz="2400">
                <a:solidFill>
                  <a:schemeClr val="tx1"/>
                </a:solidFill>
                <a:latin typeface="Arial" charset="0"/>
                <a:ea typeface="ＭＳ Ｐゴシック" charset="-128"/>
              </a:defRPr>
            </a:lvl3pPr>
            <a:lvl4pPr marL="1599592" indent="-228513">
              <a:defRPr sz="2400">
                <a:solidFill>
                  <a:schemeClr val="tx1"/>
                </a:solidFill>
                <a:latin typeface="Arial" charset="0"/>
                <a:ea typeface="ＭＳ Ｐゴシック" charset="-128"/>
              </a:defRPr>
            </a:lvl4pPr>
            <a:lvl5pPr marL="2056618" indent="-228513">
              <a:defRPr sz="2400">
                <a:solidFill>
                  <a:schemeClr val="tx1"/>
                </a:solidFill>
                <a:latin typeface="Arial" charset="0"/>
                <a:ea typeface="ＭＳ Ｐゴシック" charset="-128"/>
              </a:defRPr>
            </a:lvl5pPr>
            <a:lvl6pPr marL="2513644" indent="-228513" eaLnBrk="0" fontAlgn="base" hangingPunct="0">
              <a:spcBef>
                <a:spcPct val="0"/>
              </a:spcBef>
              <a:spcAft>
                <a:spcPct val="0"/>
              </a:spcAft>
              <a:defRPr sz="2400">
                <a:solidFill>
                  <a:schemeClr val="tx1"/>
                </a:solidFill>
                <a:latin typeface="Arial" charset="0"/>
                <a:ea typeface="ＭＳ Ｐゴシック" charset="-128"/>
              </a:defRPr>
            </a:lvl6pPr>
            <a:lvl7pPr marL="2970671" indent="-228513" eaLnBrk="0" fontAlgn="base" hangingPunct="0">
              <a:spcBef>
                <a:spcPct val="0"/>
              </a:spcBef>
              <a:spcAft>
                <a:spcPct val="0"/>
              </a:spcAft>
              <a:defRPr sz="2400">
                <a:solidFill>
                  <a:schemeClr val="tx1"/>
                </a:solidFill>
                <a:latin typeface="Arial" charset="0"/>
                <a:ea typeface="ＭＳ Ｐゴシック" charset="-128"/>
              </a:defRPr>
            </a:lvl7pPr>
            <a:lvl8pPr marL="3427697" indent="-228513" eaLnBrk="0" fontAlgn="base" hangingPunct="0">
              <a:spcBef>
                <a:spcPct val="0"/>
              </a:spcBef>
              <a:spcAft>
                <a:spcPct val="0"/>
              </a:spcAft>
              <a:defRPr sz="2400">
                <a:solidFill>
                  <a:schemeClr val="tx1"/>
                </a:solidFill>
                <a:latin typeface="Arial" charset="0"/>
                <a:ea typeface="ＭＳ Ｐゴシック" charset="-128"/>
              </a:defRPr>
            </a:lvl8pPr>
            <a:lvl9pPr marL="3884723" indent="-228513"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BCEF9FB-69DA-1F4F-9229-6DB71770C77F}"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27651"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xfrm>
            <a:off x="815852" y="4684346"/>
            <a:ext cx="4990149" cy="447452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x-none" b="0" i="0" baseline="0" dirty="0">
              <a:ea typeface="ＭＳ Ｐゴシック" charset="-128"/>
            </a:endParaRPr>
          </a:p>
        </p:txBody>
      </p:sp>
    </p:spTree>
    <p:extLst>
      <p:ext uri="{BB962C8B-B14F-4D97-AF65-F5344CB8AC3E}">
        <p14:creationId xmlns:p14="http://schemas.microsoft.com/office/powerpoint/2010/main" val="133122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437EA48-79D2-3D4B-AB4A-13C1207512C0}" type="slidenum">
              <a:rPr kumimoji="0" lang="en-GB" altLang="x-none"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022577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108DAA8-CAA0-C746-90BB-D5127AF19AB8}" type="slidenum">
              <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81923"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5808" indent="-225808" algn="just" eaLnBrk="1" hangingPunct="1"/>
            <a:endParaRPr lang="en-GB" altLang="x-none" sz="800" dirty="0">
              <a:ea typeface="ＭＳ Ｐゴシック" charset="-128"/>
            </a:endParaRPr>
          </a:p>
        </p:txBody>
      </p:sp>
    </p:spTree>
    <p:extLst>
      <p:ext uri="{BB962C8B-B14F-4D97-AF65-F5344CB8AC3E}">
        <p14:creationId xmlns:p14="http://schemas.microsoft.com/office/powerpoint/2010/main" val="4291172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800692D-4921-C54B-AB95-72C06E21E548}"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41987"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ltLang="x-none" dirty="0">
              <a:ea typeface="ＭＳ Ｐゴシック" charset="-128"/>
            </a:endParaRPr>
          </a:p>
        </p:txBody>
      </p:sp>
    </p:spTree>
    <p:extLst>
      <p:ext uri="{BB962C8B-B14F-4D97-AF65-F5344CB8AC3E}">
        <p14:creationId xmlns:p14="http://schemas.microsoft.com/office/powerpoint/2010/main" val="446858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437EA48-79D2-3D4B-AB4A-13C1207512C0}" type="slidenum">
              <a:rPr kumimoji="0" lang="en-GB" altLang="x-none"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504089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108DAA8-CAA0-C746-90BB-D5127AF19AB8}" type="slidenum">
              <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81923"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5808" indent="-225808" algn="just" eaLnBrk="1" hangingPunct="1"/>
            <a:endParaRPr lang="en-GB" altLang="x-none" sz="800" dirty="0">
              <a:ea typeface="ＭＳ Ｐゴシック" charset="-128"/>
            </a:endParaRPr>
          </a:p>
        </p:txBody>
      </p:sp>
    </p:spTree>
    <p:extLst>
      <p:ext uri="{BB962C8B-B14F-4D97-AF65-F5344CB8AC3E}">
        <p14:creationId xmlns:p14="http://schemas.microsoft.com/office/powerpoint/2010/main" val="2913582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108DAA8-CAA0-C746-90BB-D5127AF19AB8}" type="slidenum">
              <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81923"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25808" indent="-225808" algn="just" eaLnBrk="1" hangingPunct="1"/>
            <a:endParaRPr lang="en-GB" altLang="x-none" sz="800" dirty="0">
              <a:ea typeface="ＭＳ Ｐゴシック" charset="-128"/>
            </a:endParaRPr>
          </a:p>
        </p:txBody>
      </p:sp>
    </p:spTree>
    <p:extLst>
      <p:ext uri="{BB962C8B-B14F-4D97-AF65-F5344CB8AC3E}">
        <p14:creationId xmlns:p14="http://schemas.microsoft.com/office/powerpoint/2010/main" val="69852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7"/>
          <p:cNvSpPr txBox="1">
            <a:spLocks noGrp="1" noChangeArrowheads="1"/>
          </p:cNvSpPr>
          <p:nvPr/>
        </p:nvSpPr>
        <p:spPr bwMode="auto">
          <a:xfrm>
            <a:off x="3805165" y="9501138"/>
            <a:ext cx="2911124" cy="50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46" tIns="45623" rIns="91246" bIns="45623" anchor="b"/>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9F5B5B-7C19-6946-A10F-FBDD1A7F2DA0}" type="slidenum">
              <a:rPr kumimoji="0" lang="en-US" altLang="x-none" sz="13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x-none" sz="13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70659"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225316" indent="-225316" algn="just" eaLnBrk="1" hangingPunct="1"/>
            <a:endParaRPr lang="en-US" altLang="x-none" sz="800" i="1" dirty="0">
              <a:ea typeface="ＭＳ Ｐゴシック" charset="-128"/>
            </a:endParaRPr>
          </a:p>
          <a:p>
            <a:pPr marL="225316" indent="-225316" algn="just" eaLnBrk="1" hangingPunct="1"/>
            <a:endParaRPr lang="en-US" altLang="x-none" sz="800" i="1" dirty="0">
              <a:ea typeface="ＭＳ Ｐゴシック" charset="-128"/>
            </a:endParaRPr>
          </a:p>
        </p:txBody>
      </p:sp>
    </p:spTree>
    <p:extLst>
      <p:ext uri="{BB962C8B-B14F-4D97-AF65-F5344CB8AC3E}">
        <p14:creationId xmlns:p14="http://schemas.microsoft.com/office/powerpoint/2010/main" val="651449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p:cNvSpPr>
            <a:spLocks noGrp="1" noRot="1" noChangeAspect="1" noTextEdit="1"/>
          </p:cNvSpPr>
          <p:nvPr>
            <p:ph type="sldImg"/>
          </p:nvPr>
        </p:nvSpPr>
        <p:spPr>
          <a:ln/>
        </p:spPr>
      </p:sp>
      <p:sp>
        <p:nvSpPr>
          <p:cNvPr id="132098" name="Espace réservé des notes 2"/>
          <p:cNvSpPr>
            <a:spLocks noGrp="1"/>
          </p:cNvSpPr>
          <p:nvPr>
            <p:ph type="body" idx="1"/>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p>
            <a:endParaRPr lang="fr-FR" altLang="x-none" b="1" dirty="0">
              <a:ea typeface="ＭＳ Ｐゴシック" charset="-128"/>
            </a:endParaRPr>
          </a:p>
        </p:txBody>
      </p:sp>
      <p:sp>
        <p:nvSpPr>
          <p:cNvPr id="132099"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E8C562F-71E5-E048-8E35-5B209646B62C}"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896791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437EA48-79D2-3D4B-AB4A-13C1207512C0}" type="slidenum">
              <a:rPr kumimoji="0" lang="en-GB" altLang="x-none"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853745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spcBef>
                <a:spcPct val="0"/>
              </a:spcBef>
              <a:buFont typeface="Arial" pitchFamily="34" charset="0"/>
              <a:buNone/>
              <a:defRPr/>
            </a:pPr>
            <a:endParaRPr lang="en-GB" sz="1200" b="1" kern="1200" dirty="0">
              <a:solidFill>
                <a:srgbClr val="97B42A"/>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C18FA6-AA4D-46D4-9924-FCFA1BCE0595}"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87355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437EA48-79D2-3D4B-AB4A-13C1207512C0}" type="slidenum">
              <a:rPr kumimoji="0" lang="en-GB" altLang="x-none"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837688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437EA48-79D2-3D4B-AB4A-13C1207512C0}" type="slidenum">
              <a:rPr kumimoji="0" lang="en-GB" altLang="x-none"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082565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437EA48-79D2-3D4B-AB4A-13C1207512C0}" type="slidenum">
              <a:rPr kumimoji="0" lang="en-GB" altLang="x-none"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517973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437EA48-79D2-3D4B-AB4A-13C1207512C0}" type="slidenum">
              <a:rPr kumimoji="0" lang="en-GB" altLang="x-none"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1821194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7736" indent="-286606">
              <a:defRPr>
                <a:solidFill>
                  <a:schemeClr val="tx1"/>
                </a:solidFill>
                <a:latin typeface="Arial" charset="0"/>
                <a:ea typeface="ＭＳ Ｐゴシック" pitchFamily="34" charset="-128"/>
              </a:defRPr>
            </a:lvl2pPr>
            <a:lvl3pPr marL="1151224" indent="-228964">
              <a:defRPr>
                <a:solidFill>
                  <a:schemeClr val="tx1"/>
                </a:solidFill>
                <a:latin typeface="Arial" charset="0"/>
                <a:ea typeface="ＭＳ Ｐゴシック" pitchFamily="34" charset="-128"/>
              </a:defRPr>
            </a:lvl3pPr>
            <a:lvl4pPr marL="1612354" indent="-228964">
              <a:defRPr>
                <a:solidFill>
                  <a:schemeClr val="tx1"/>
                </a:solidFill>
                <a:latin typeface="Arial" charset="0"/>
                <a:ea typeface="ＭＳ Ｐゴシック" pitchFamily="34" charset="-128"/>
              </a:defRPr>
            </a:lvl4pPr>
            <a:lvl5pPr marL="2073483" indent="-228964">
              <a:defRPr>
                <a:solidFill>
                  <a:schemeClr val="tx1"/>
                </a:solidFill>
                <a:latin typeface="Arial" charset="0"/>
                <a:ea typeface="ＭＳ Ｐゴシック" pitchFamily="34" charset="-128"/>
              </a:defRPr>
            </a:lvl5pPr>
            <a:lvl6pPr marL="2534614" indent="-228964" eaLnBrk="0" fontAlgn="base" hangingPunct="0">
              <a:spcBef>
                <a:spcPct val="0"/>
              </a:spcBef>
              <a:spcAft>
                <a:spcPct val="0"/>
              </a:spcAft>
              <a:defRPr>
                <a:solidFill>
                  <a:schemeClr val="tx1"/>
                </a:solidFill>
                <a:latin typeface="Arial" charset="0"/>
                <a:ea typeface="ＭＳ Ｐゴシック" pitchFamily="34" charset="-128"/>
              </a:defRPr>
            </a:lvl6pPr>
            <a:lvl7pPr marL="2995745" indent="-228964" eaLnBrk="0" fontAlgn="base" hangingPunct="0">
              <a:spcBef>
                <a:spcPct val="0"/>
              </a:spcBef>
              <a:spcAft>
                <a:spcPct val="0"/>
              </a:spcAft>
              <a:defRPr>
                <a:solidFill>
                  <a:schemeClr val="tx1"/>
                </a:solidFill>
                <a:latin typeface="Arial" charset="0"/>
                <a:ea typeface="ＭＳ Ｐゴシック" pitchFamily="34" charset="-128"/>
              </a:defRPr>
            </a:lvl7pPr>
            <a:lvl8pPr marL="3456873" indent="-228964" eaLnBrk="0" fontAlgn="base" hangingPunct="0">
              <a:spcBef>
                <a:spcPct val="0"/>
              </a:spcBef>
              <a:spcAft>
                <a:spcPct val="0"/>
              </a:spcAft>
              <a:defRPr>
                <a:solidFill>
                  <a:schemeClr val="tx1"/>
                </a:solidFill>
                <a:latin typeface="Arial" charset="0"/>
                <a:ea typeface="ＭＳ Ｐゴシック" pitchFamily="34" charset="-128"/>
              </a:defRPr>
            </a:lvl8pPr>
            <a:lvl9pPr marL="3918004" indent="-228964"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A0781C4-5448-485A-A68F-CE0AA78F749F}" type="slidenum">
              <a:rPr kumimoji="0" lang="en-US" altLang="en-US" sz="1200" b="0" i="0" u="none" strike="noStrike" kern="1200" cap="none" spc="0" normalizeH="0" baseline="0" noProof="0">
                <a:ln>
                  <a:noFill/>
                </a:ln>
                <a:solidFill>
                  <a:srgbClr val="000000"/>
                </a:solidFill>
                <a:effectLst/>
                <a:uLnTx/>
                <a:uFillTx/>
                <a:latin typeface="Arial" charset="0"/>
                <a:ea typeface="ＭＳ Ｐゴシック"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000000"/>
              </a:solidFill>
              <a:effectLst/>
              <a:uLnTx/>
              <a:uFillTx/>
              <a:latin typeface="Arial" charset="0"/>
              <a:ea typeface="ＭＳ Ｐゴシック" pitchFamily="34" charset="-128"/>
              <a:cs typeface="+mn-cs"/>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7363" indent="-227363" algn="just"/>
            <a:endParaRPr lang="en-GB" altLang="en-US" sz="800">
              <a:cs typeface="Arial" charset="0"/>
            </a:endParaRPr>
          </a:p>
        </p:txBody>
      </p:sp>
    </p:spTree>
    <p:extLst>
      <p:ext uri="{BB962C8B-B14F-4D97-AF65-F5344CB8AC3E}">
        <p14:creationId xmlns:p14="http://schemas.microsoft.com/office/powerpoint/2010/main" val="2185355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437EA48-79D2-3D4B-AB4A-13C1207512C0}" type="slidenum">
              <a:rPr kumimoji="0" lang="en-GB" altLang="x-none"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793903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206850" name="Notes Placeholder 2"/>
          <p:cNvSpPr>
            <a:spLocks noGrp="1"/>
          </p:cNvSpPr>
          <p:nvPr>
            <p:ph type="body" idx="1"/>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a:lstStyle/>
          <a:p>
            <a:endParaRPr lang="en-US" altLang="x-none">
              <a:ea typeface="ＭＳ Ｐゴシック" charset="-128"/>
            </a:endParaRPr>
          </a:p>
        </p:txBody>
      </p:sp>
      <p:sp>
        <p:nvSpPr>
          <p:cNvPr id="206851" name="Slide Number Placeholder 3"/>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30AAEBF-D1FC-4F47-8C9B-27EA03676777}"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32</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60030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208898" name="Notes Placeholder 2"/>
          <p:cNvSpPr>
            <a:spLocks noGrp="1"/>
          </p:cNvSpPr>
          <p:nvPr>
            <p:ph type="body" idx="1"/>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normAutofit fontScale="92500" lnSpcReduction="20000"/>
          </a:bodyPr>
          <a:lstStyle/>
          <a:p>
            <a:pPr marL="172959" indent="-172959">
              <a:buFontTx/>
              <a:buChar char="•"/>
            </a:pPr>
            <a:r>
              <a:rPr lang="en-GB" altLang="x-none" dirty="0">
                <a:ea typeface="ＭＳ Ｐゴシック" charset="-128"/>
                <a:sym typeface="Wingdings" charset="2"/>
              </a:rPr>
              <a:t>Baseline is key  if not well described, then link actions- objectives may be weak</a:t>
            </a:r>
          </a:p>
          <a:p>
            <a:pPr marL="172959" indent="-172959">
              <a:buFontTx/>
              <a:buChar char="•"/>
            </a:pPr>
            <a:endParaRPr lang="en-GB" altLang="x-none" dirty="0">
              <a:ea typeface="ＭＳ Ｐゴシック" charset="-128"/>
              <a:sym typeface="Wingdings" charset="2"/>
            </a:endParaRPr>
          </a:p>
          <a:p>
            <a:pPr marL="172959" indent="-172959">
              <a:buFontTx/>
              <a:buChar char="•"/>
            </a:pPr>
            <a:r>
              <a:rPr lang="en-GB" altLang="x-none" dirty="0">
                <a:ea typeface="ＭＳ Ｐゴシック" charset="-128"/>
                <a:sym typeface="Wingdings" charset="2"/>
              </a:rPr>
              <a:t>Need to understand what is the situation before the project  need to be comprehensive and clear   only evaluate based on the text in the project</a:t>
            </a:r>
          </a:p>
          <a:p>
            <a:pPr marL="172959" indent="-172959">
              <a:buFontTx/>
              <a:buChar char="•"/>
            </a:pPr>
            <a:endParaRPr lang="en-GB" altLang="x-none" dirty="0">
              <a:latin typeface="Calibri" charset="0"/>
              <a:ea typeface="ＭＳ Ｐゴシック" charset="-128"/>
              <a:sym typeface="Wingdings" charset="2"/>
            </a:endParaRPr>
          </a:p>
          <a:p>
            <a:pPr marL="172959" indent="-172959">
              <a:buFontTx/>
              <a:buChar char="•"/>
            </a:pPr>
            <a:r>
              <a:rPr lang="en-GB" altLang="x-none" dirty="0">
                <a:latin typeface="Calibri" charset="0"/>
                <a:ea typeface="ＭＳ Ｐゴシック" charset="-128"/>
              </a:rPr>
              <a:t>What is </a:t>
            </a:r>
            <a:r>
              <a:rPr lang="en-GB" altLang="x-none" b="1" dirty="0">
                <a:latin typeface="Calibri" charset="0"/>
                <a:ea typeface="ＭＳ Ｐゴシック" charset="-128"/>
              </a:rPr>
              <a:t>the problem </a:t>
            </a:r>
            <a:r>
              <a:rPr lang="en-GB" altLang="x-none" dirty="0">
                <a:latin typeface="Calibri" charset="0"/>
                <a:ea typeface="ＭＳ Ｐゴシック" charset="-128"/>
              </a:rPr>
              <a:t>you want to address </a:t>
            </a:r>
            <a:r>
              <a:rPr lang="en-GB" altLang="x-none" dirty="0">
                <a:latin typeface="Calibri" charset="0"/>
                <a:ea typeface="ＭＳ Ｐゴシック" charset="-128"/>
                <a:sym typeface="Wingdings" charset="2"/>
              </a:rPr>
              <a:t> clarify why there is this problem – solution for floods management</a:t>
            </a:r>
          </a:p>
          <a:p>
            <a:pPr marL="634182" lvl="1" indent="-172959">
              <a:buFontTx/>
              <a:buChar char="•"/>
            </a:pPr>
            <a:endParaRPr lang="en-GB" altLang="x-none" dirty="0">
              <a:latin typeface="Calibri" charset="0"/>
              <a:ea typeface="ＭＳ Ｐゴシック" charset="-128"/>
              <a:sym typeface="Wingdings" charset="2"/>
            </a:endParaRPr>
          </a:p>
          <a:p>
            <a:pPr marL="634182" lvl="1" indent="-172959">
              <a:buFontTx/>
              <a:buChar char="•"/>
            </a:pPr>
            <a:r>
              <a:rPr lang="en-GB" altLang="x-none" dirty="0">
                <a:latin typeface="Calibri" charset="0"/>
                <a:ea typeface="ＭＳ Ｐゴシック" charset="-128"/>
                <a:sym typeface="Wingdings" charset="2"/>
              </a:rPr>
              <a:t>don't write general statements on climate or environment but be specific</a:t>
            </a:r>
          </a:p>
          <a:p>
            <a:pPr marL="634182" lvl="1" indent="-172959">
              <a:buFontTx/>
              <a:buChar char="•"/>
            </a:pPr>
            <a:r>
              <a:rPr lang="en-GB" altLang="x-none" dirty="0">
                <a:latin typeface="Calibri" charset="0"/>
                <a:ea typeface="ＭＳ Ｐゴシック" charset="-128"/>
                <a:sym typeface="Wingdings" charset="2"/>
              </a:rPr>
              <a:t>Don</a:t>
            </a:r>
            <a:r>
              <a:rPr lang="en-GB" altLang="fr-FR" dirty="0">
                <a:latin typeface="Calibri" charset="0"/>
                <a:ea typeface="ＭＳ Ｐゴシック" charset="-128"/>
                <a:sym typeface="Wingdings" charset="2"/>
              </a:rPr>
              <a:t>’</a:t>
            </a:r>
            <a:r>
              <a:rPr lang="en-GB" altLang="x-none" dirty="0">
                <a:latin typeface="Calibri" charset="0"/>
                <a:ea typeface="ＭＳ Ｐゴシック" charset="-128"/>
                <a:sym typeface="Wingdings" charset="2"/>
              </a:rPr>
              <a:t>t write that there is not well planned investment in renewable energy  need to explain why: the law is not in place, not enforced, weak stakeholders participation, little knowledge of decision makers, no tools to plan and identify impact on biodiversity etc.</a:t>
            </a:r>
          </a:p>
          <a:p>
            <a:pPr marL="634182" lvl="1" indent="-172959">
              <a:buFontTx/>
              <a:buChar char="•"/>
            </a:pPr>
            <a:r>
              <a:rPr lang="en-GB" altLang="x-none" dirty="0">
                <a:latin typeface="Calibri" charset="0"/>
                <a:ea typeface="ＭＳ Ｐゴシック" charset="-128"/>
                <a:sym typeface="Wingdings" charset="2"/>
              </a:rPr>
              <a:t>If you state that there is a lack of knowledge or little investments on renewable energy, then you need to provide data and sources  surveys</a:t>
            </a:r>
          </a:p>
          <a:p>
            <a:pPr marL="634182" lvl="1" indent="-172959">
              <a:buFontTx/>
              <a:buChar char="•"/>
            </a:pPr>
            <a:r>
              <a:rPr lang="en-GB" altLang="x-none" dirty="0">
                <a:latin typeface="Calibri" charset="0"/>
                <a:ea typeface="ＭＳ Ｐゴシック" charset="-128"/>
                <a:sym typeface="Wingdings" charset="2"/>
              </a:rPr>
              <a:t>Baseline </a:t>
            </a:r>
            <a:r>
              <a:rPr lang="en-GB" altLang="x-none" b="1" dirty="0">
                <a:latin typeface="Calibri" charset="0"/>
                <a:ea typeface="ＭＳ Ｐゴシック" charset="-128"/>
                <a:sym typeface="Wingdings" charset="2"/>
              </a:rPr>
              <a:t>can be completed in preparatory </a:t>
            </a:r>
            <a:r>
              <a:rPr lang="en-GB" altLang="x-none" dirty="0">
                <a:latin typeface="Calibri" charset="0"/>
                <a:ea typeface="ＭＳ Ｐゴシック" charset="-128"/>
                <a:sym typeface="Wingdings" charset="2"/>
              </a:rPr>
              <a:t>actions</a:t>
            </a:r>
            <a:endParaRPr lang="en-GB" altLang="x-none" dirty="0">
              <a:latin typeface="Calibri" charset="0"/>
              <a:ea typeface="ＭＳ Ｐゴシック" charset="-128"/>
            </a:endParaRPr>
          </a:p>
          <a:p>
            <a:pPr marL="172959" indent="-172959">
              <a:buFont typeface="Wingdings" charset="2"/>
              <a:buChar char="§"/>
            </a:pPr>
            <a:endParaRPr lang="en-GB" altLang="x-none" dirty="0">
              <a:latin typeface="Calibri" charset="0"/>
              <a:ea typeface="ＭＳ Ｐゴシック" charset="-128"/>
            </a:endParaRPr>
          </a:p>
          <a:p>
            <a:pPr marL="172959" indent="-172959">
              <a:buFont typeface="Wingdings" charset="2"/>
              <a:buChar char="§"/>
            </a:pPr>
            <a:r>
              <a:rPr lang="en-GB" altLang="x-none" dirty="0">
                <a:latin typeface="Calibri" charset="0"/>
                <a:ea typeface="ＭＳ Ｐゴシック" charset="-128"/>
              </a:rPr>
              <a:t>What has been done so far – </a:t>
            </a:r>
            <a:r>
              <a:rPr lang="en-GB" altLang="x-none" b="1" dirty="0">
                <a:latin typeface="Calibri" charset="0"/>
                <a:ea typeface="ＭＳ Ｐゴシック" charset="-128"/>
              </a:rPr>
              <a:t>value added of the project</a:t>
            </a:r>
          </a:p>
          <a:p>
            <a:pPr marL="634182" lvl="1" indent="-172959">
              <a:buFont typeface="Wingdings" charset="2"/>
              <a:buChar char="§"/>
            </a:pPr>
            <a:r>
              <a:rPr lang="en-GB" altLang="x-none" dirty="0">
                <a:latin typeface="Calibri" charset="0"/>
                <a:ea typeface="ＭＳ Ｐゴシック" charset="-128"/>
              </a:rPr>
              <a:t>If you propose a new solution, please define what is the state of art on the market</a:t>
            </a:r>
          </a:p>
          <a:p>
            <a:pPr marL="634182" lvl="1" indent="-172959">
              <a:buFont typeface="Wingdings" charset="2"/>
              <a:buChar char="§"/>
            </a:pPr>
            <a:r>
              <a:rPr lang="en-GB" altLang="x-none" dirty="0">
                <a:latin typeface="Calibri" charset="0"/>
                <a:ea typeface="ＭＳ Ｐゴシック" charset="-128"/>
              </a:rPr>
              <a:t>If you propose trainings, explain how you intend to update/upgrade the existing ones – how they will be used?</a:t>
            </a:r>
          </a:p>
          <a:p>
            <a:pPr marL="634182" lvl="1" indent="-172959">
              <a:buFont typeface="Wingdings" charset="2"/>
              <a:buChar char="§"/>
            </a:pPr>
            <a:r>
              <a:rPr lang="en-GB" altLang="x-none" dirty="0">
                <a:latin typeface="Calibri" charset="0"/>
                <a:ea typeface="ＭＳ Ｐゴシック" charset="-128"/>
              </a:rPr>
              <a:t> if you propose a pilot, demonstrate that this is a new solution</a:t>
            </a:r>
          </a:p>
          <a:p>
            <a:pPr marL="634182" lvl="1" indent="-172959">
              <a:buFont typeface="Wingdings" charset="2"/>
              <a:buChar char="§"/>
            </a:pPr>
            <a:r>
              <a:rPr lang="en-GB" altLang="x-none" dirty="0">
                <a:latin typeface="Calibri" charset="0"/>
                <a:ea typeface="ＭＳ Ｐゴシック" charset="-128"/>
              </a:rPr>
              <a:t>Check LIFE website – current initiatives –build up additional point on EU research projects</a:t>
            </a:r>
          </a:p>
          <a:p>
            <a:pPr marL="634182" lvl="1" indent="-172959"/>
            <a:endParaRPr lang="en-GB" altLang="x-none" dirty="0">
              <a:latin typeface="Calibri" charset="0"/>
              <a:ea typeface="ＭＳ Ｐゴシック" charset="-128"/>
            </a:endParaRPr>
          </a:p>
          <a:p>
            <a:pPr marL="172959" indent="-172959">
              <a:buFont typeface="Wingdings" charset="2"/>
              <a:buChar char="§"/>
            </a:pPr>
            <a:r>
              <a:rPr lang="en-GB" altLang="x-none" b="1" dirty="0">
                <a:latin typeface="Calibri" charset="0"/>
                <a:ea typeface="ＭＳ Ｐゴシック" charset="-128"/>
              </a:rPr>
              <a:t>Baseline data </a:t>
            </a:r>
            <a:r>
              <a:rPr lang="en-GB" altLang="x-none" dirty="0">
                <a:latin typeface="Calibri" charset="0"/>
                <a:ea typeface="ＭＳ Ｐゴシック" charset="-128"/>
              </a:rPr>
              <a:t>(surveys, results of tests </a:t>
            </a:r>
            <a:r>
              <a:rPr lang="en-GB" altLang="x-none" dirty="0" err="1">
                <a:latin typeface="Calibri" charset="0"/>
                <a:ea typeface="ＭＳ Ｐゴシック" charset="-128"/>
              </a:rPr>
              <a:t>etc</a:t>
            </a:r>
            <a:r>
              <a:rPr lang="en-GB" altLang="x-none" dirty="0">
                <a:latin typeface="Calibri" charset="0"/>
                <a:ea typeface="ＭＳ Ｐゴシック" charset="-128"/>
              </a:rPr>
              <a:t>) </a:t>
            </a:r>
            <a:r>
              <a:rPr lang="en-GB" altLang="x-none" dirty="0">
                <a:latin typeface="Calibri" charset="0"/>
                <a:ea typeface="ＭＳ Ｐゴシック" charset="-128"/>
                <a:sym typeface="Wingdings" charset="2"/>
              </a:rPr>
              <a:t> p</a:t>
            </a:r>
            <a:r>
              <a:rPr lang="en-GB" altLang="x-none" dirty="0">
                <a:latin typeface="Calibri" charset="0"/>
                <a:ea typeface="ＭＳ Ｐゴシック" charset="-128"/>
              </a:rPr>
              <a:t>rovide the sources of your data and, when relevant, maps</a:t>
            </a:r>
          </a:p>
          <a:p>
            <a:pPr marL="172959" indent="-172959"/>
            <a:endParaRPr lang="en-GB" altLang="x-none" dirty="0">
              <a:ea typeface="ＭＳ Ｐゴシック" charset="-128"/>
            </a:endParaRPr>
          </a:p>
        </p:txBody>
      </p:sp>
      <p:sp>
        <p:nvSpPr>
          <p:cNvPr id="208899" name="Slide Number Placeholder 3"/>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DF0A46B-1F48-6B47-B6EA-0F65AA6A4108}"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33</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8151890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210946" name="Notes Placeholder 2"/>
          <p:cNvSpPr>
            <a:spLocks noGrp="1"/>
          </p:cNvSpPr>
          <p:nvPr>
            <p:ph type="body" idx="1"/>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p>
            <a:pPr marL="172959" indent="-172959" eaLnBrk="1" hangingPunct="1">
              <a:buFontTx/>
              <a:buChar char="•"/>
            </a:pPr>
            <a:r>
              <a:rPr lang="en-GB" altLang="x-none">
                <a:ea typeface="ＭＳ Ｐゴシック" charset="-128"/>
              </a:rPr>
              <a:t>Target group is the primary group that will benefit from the project – there is expected change in this group, in terms of behaviour, policy making, consumption, production</a:t>
            </a:r>
          </a:p>
          <a:p>
            <a:pPr marL="172959" indent="-172959" eaLnBrk="1" hangingPunct="1"/>
            <a:endParaRPr lang="en-GB" altLang="x-none">
              <a:ea typeface="ＭＳ Ｐゴシック" charset="-128"/>
            </a:endParaRPr>
          </a:p>
          <a:p>
            <a:pPr marL="172959" indent="-172959" eaLnBrk="1" hangingPunct="1">
              <a:buFontTx/>
              <a:buChar char="•"/>
            </a:pPr>
            <a:r>
              <a:rPr lang="en-GB" altLang="x-none">
                <a:ea typeface="ＭＳ Ｐゴシック" charset="-128"/>
              </a:rPr>
              <a:t>Improve the waste management in your area </a:t>
            </a:r>
            <a:r>
              <a:rPr lang="en-GB" altLang="x-none">
                <a:ea typeface="ＭＳ Ｐゴシック" charset="-128"/>
                <a:sym typeface="Wingdings" charset="2"/>
              </a:rPr>
              <a:t> target group cannot be students , you need to involve the right stakeholders</a:t>
            </a:r>
          </a:p>
          <a:p>
            <a:pPr marL="172959" indent="-172959" eaLnBrk="1" hangingPunct="1">
              <a:buFontTx/>
              <a:buChar char="•"/>
            </a:pPr>
            <a:endParaRPr lang="en-GB" altLang="x-none">
              <a:ea typeface="ＭＳ Ｐゴシック" charset="-128"/>
              <a:sym typeface="Wingdings" charset="2"/>
            </a:endParaRPr>
          </a:p>
          <a:p>
            <a:pPr marL="172959" indent="-172959" eaLnBrk="1" hangingPunct="1">
              <a:buFontTx/>
              <a:buChar char="•"/>
            </a:pPr>
            <a:r>
              <a:rPr lang="en-GB" altLang="x-none">
                <a:ea typeface="ＭＳ Ｐゴシック" charset="-128"/>
                <a:sym typeface="Wingdings" charset="2"/>
              </a:rPr>
              <a:t>Stakeholders – need to identify the most important ones – if you develop a new waste heat recovery for a glass industry, need to ensure that policy makers are involved  uptake the solution at policy level – work on curricula in schools to include environmental education  permits Min Education</a:t>
            </a:r>
          </a:p>
          <a:p>
            <a:pPr marL="172959" indent="-172959" eaLnBrk="1" hangingPunct="1">
              <a:buFontTx/>
              <a:buChar char="•"/>
            </a:pPr>
            <a:endParaRPr lang="en-GB" altLang="x-none">
              <a:ea typeface="ＭＳ Ｐゴシック" charset="-128"/>
              <a:sym typeface="Wingdings" charset="2"/>
            </a:endParaRPr>
          </a:p>
          <a:p>
            <a:pPr marL="172959" indent="-172959" eaLnBrk="1" hangingPunct="1">
              <a:buFontTx/>
              <a:buChar char="•"/>
            </a:pPr>
            <a:r>
              <a:rPr lang="en-GB" altLang="x-none">
                <a:ea typeface="ＭＳ Ｐゴシック" charset="-128"/>
                <a:sym typeface="Wingdings" charset="2"/>
              </a:rPr>
              <a:t>Partnership - Development of fossil free cement  production plant needs to be in the partnership to ensure production, scale up</a:t>
            </a:r>
            <a:endParaRPr lang="en-GB" altLang="x-none">
              <a:ea typeface="ＭＳ Ｐゴシック" charset="-128"/>
            </a:endParaRPr>
          </a:p>
          <a:p>
            <a:pPr marL="172959" indent="-172959"/>
            <a:endParaRPr lang="en-GB" altLang="x-none">
              <a:ea typeface="ＭＳ Ｐゴシック" charset="-128"/>
            </a:endParaRPr>
          </a:p>
        </p:txBody>
      </p:sp>
      <p:sp>
        <p:nvSpPr>
          <p:cNvPr id="210947" name="Slide Number Placeholder 3"/>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5773FAA6-0448-A249-9786-FCAA1E610F0C}"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34</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56850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212994" name="Notes Placeholder 2"/>
          <p:cNvSpPr>
            <a:spLocks noGrp="1"/>
          </p:cNvSpPr>
          <p:nvPr>
            <p:ph type="body" idx="1"/>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p>
            <a:pPr marL="172959" indent="-172959">
              <a:buFontTx/>
              <a:buChar char="•"/>
            </a:pPr>
            <a:r>
              <a:rPr lang="en-GB" altLang="x-none">
                <a:ea typeface="ＭＳ Ｐゴシック" charset="-128"/>
              </a:rPr>
              <a:t>Sometimes it</a:t>
            </a:r>
            <a:r>
              <a:rPr lang="en-GB" altLang="fr-FR">
                <a:ea typeface="ＭＳ Ｐゴシック" charset="-128"/>
              </a:rPr>
              <a:t>’</a:t>
            </a:r>
            <a:r>
              <a:rPr lang="en-GB" altLang="x-none">
                <a:ea typeface="ＭＳ Ｐゴシック" charset="-128"/>
              </a:rPr>
              <a:t>s not clear why some activities are needed. Development of green infrastructure – workshops with farmers on biodiversity conservation</a:t>
            </a:r>
          </a:p>
          <a:p>
            <a:pPr marL="172959" indent="-172959">
              <a:buFontTx/>
              <a:buChar char="•"/>
            </a:pPr>
            <a:endParaRPr lang="en-GB" altLang="x-none">
              <a:ea typeface="ＭＳ Ｐゴシック" charset="-128"/>
            </a:endParaRPr>
          </a:p>
          <a:p>
            <a:pPr marL="172959" indent="-172959">
              <a:buFontTx/>
              <a:buChar char="•"/>
            </a:pPr>
            <a:r>
              <a:rPr lang="en-GB" altLang="x-none">
                <a:ea typeface="ＭＳ Ｐゴシック" charset="-128"/>
              </a:rPr>
              <a:t>From the problem identified, we need to see actions that clearly address the problem – state you want to improve the increase awareness on N2000 in a specific area – expecting communication and/or capacity building actions. Developing a tool (mobile App) is not sufficient </a:t>
            </a:r>
          </a:p>
          <a:p>
            <a:pPr marL="172959" indent="-172959">
              <a:buFontTx/>
              <a:buChar char="•"/>
            </a:pPr>
            <a:endParaRPr lang="en-GB" altLang="x-none">
              <a:ea typeface="ＭＳ Ｐゴシック" charset="-128"/>
            </a:endParaRPr>
          </a:p>
          <a:p>
            <a:pPr marL="172959" indent="-172959">
              <a:buFontTx/>
              <a:buChar char="•"/>
            </a:pPr>
            <a:r>
              <a:rPr lang="en-GB" altLang="x-none">
                <a:ea typeface="ＭＳ Ｐゴシック" charset="-128"/>
              </a:rPr>
              <a:t>How do you address the problem identified? The threats on species?</a:t>
            </a:r>
          </a:p>
          <a:p>
            <a:pPr marL="172959" indent="-172959">
              <a:buFontTx/>
              <a:buChar char="•"/>
            </a:pPr>
            <a:endParaRPr lang="en-GB" altLang="x-none">
              <a:ea typeface="ＭＳ Ｐゴシック" charset="-128"/>
            </a:endParaRPr>
          </a:p>
          <a:p>
            <a:pPr marL="172959" indent="-172959" eaLnBrk="1" hangingPunct="1">
              <a:buFontTx/>
              <a:buChar char="•"/>
            </a:pPr>
            <a:r>
              <a:rPr lang="en-GB" altLang="x-none">
                <a:latin typeface="Calibri" charset="0"/>
                <a:ea typeface="ＭＳ Ｐゴシック" charset="-128"/>
              </a:rPr>
              <a:t>Unclear link among the activities</a:t>
            </a:r>
          </a:p>
          <a:p>
            <a:pPr marL="172959" indent="-172959" eaLnBrk="1" hangingPunct="1">
              <a:buFontTx/>
              <a:buChar char="•"/>
            </a:pPr>
            <a:endParaRPr lang="en-GB" altLang="x-none">
              <a:latin typeface="Calibri" charset="0"/>
              <a:ea typeface="ＭＳ Ｐゴシック" charset="-128"/>
            </a:endParaRPr>
          </a:p>
          <a:p>
            <a:pPr marL="172959" indent="-172959" eaLnBrk="1" hangingPunct="1">
              <a:buFontTx/>
              <a:buChar char="•"/>
            </a:pPr>
            <a:r>
              <a:rPr lang="en-GB" altLang="x-none">
                <a:latin typeface="Calibri" charset="0"/>
                <a:ea typeface="ＭＳ Ｐゴシック" charset="-128"/>
              </a:rPr>
              <a:t>Development of a tool – project cannot finish there but needs to start there – who will use the tool? Climate planning municipalities. Specific GIE/GIC</a:t>
            </a:r>
          </a:p>
          <a:p>
            <a:pPr marL="172959" indent="-172959" eaLnBrk="1" hangingPunct="1">
              <a:buFontTx/>
              <a:buChar char="•"/>
            </a:pPr>
            <a:endParaRPr lang="en-GB" altLang="x-none">
              <a:latin typeface="Calibri" charset="0"/>
              <a:ea typeface="ＭＳ Ｐゴシック" charset="-128"/>
            </a:endParaRPr>
          </a:p>
          <a:p>
            <a:pPr marL="172959" indent="-172959" eaLnBrk="1" hangingPunct="1">
              <a:buFontTx/>
              <a:buChar char="•"/>
            </a:pPr>
            <a:r>
              <a:rPr lang="en-GB" altLang="x-none">
                <a:latin typeface="Calibri" charset="0"/>
                <a:ea typeface="ＭＳ Ｐゴシック" charset="-128"/>
              </a:rPr>
              <a:t>Transnational only if relevant not window dressing – in case, up to 3 points</a:t>
            </a:r>
          </a:p>
          <a:p>
            <a:pPr marL="172959" indent="-172959">
              <a:buFontTx/>
              <a:buChar char="•"/>
            </a:pPr>
            <a:endParaRPr lang="en-GB" altLang="x-none">
              <a:ea typeface="ＭＳ Ｐゴシック" charset="-128"/>
            </a:endParaRPr>
          </a:p>
        </p:txBody>
      </p:sp>
      <p:sp>
        <p:nvSpPr>
          <p:cNvPr id="212995" name="Slide Number Placeholder 3"/>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6DB11804-DED9-E547-9A04-20B878824A1B}"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940145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a:t>
            </a:r>
            <a:r>
              <a:rPr lang="en-US" b="1" dirty="0"/>
              <a:t>Global Covenant of Mayors</a:t>
            </a:r>
            <a:r>
              <a:rPr lang="en-US" dirty="0"/>
              <a:t> – to be launched on 1st January 2017 - will </a:t>
            </a:r>
            <a:r>
              <a:rPr lang="en-US" dirty="0" err="1"/>
              <a:t>capitalise</a:t>
            </a:r>
            <a:r>
              <a:rPr lang="en-US" dirty="0"/>
              <a:t> on the experience gained over the past eight years in Europe and beyond, and build upon the key success factors of the initiative: </a:t>
            </a:r>
            <a:r>
              <a:rPr lang="en-US" b="1" dirty="0"/>
              <a:t>its bottom-up governance, its multi-level cooperation model and its context-driven framework for action</a:t>
            </a:r>
            <a:r>
              <a:rPr lang="en-US" dirty="0"/>
              <a:t>. </a:t>
            </a:r>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F5E857-B3AD-401B-93AA-686B891D419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35521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215042" name="Notes Placeholder 2"/>
          <p:cNvSpPr>
            <a:spLocks noGrp="1"/>
          </p:cNvSpPr>
          <p:nvPr>
            <p:ph type="body" idx="1"/>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p>
            <a:pPr marL="172959" indent="-172959">
              <a:buFontTx/>
              <a:buChar char="-"/>
            </a:pPr>
            <a:r>
              <a:rPr lang="en-GB" altLang="x-none">
                <a:ea typeface="ＭＳ Ｐゴシック" charset="-128"/>
              </a:rPr>
              <a:t>Develop a new low emission refrigerant for air conditioning – pilot – promise to scale up</a:t>
            </a:r>
          </a:p>
          <a:p>
            <a:pPr marL="172959" indent="-172959">
              <a:buFontTx/>
              <a:buChar char="-"/>
            </a:pPr>
            <a:endParaRPr lang="en-GB" altLang="x-none">
              <a:ea typeface="ＭＳ Ｐゴシック" charset="-128"/>
            </a:endParaRPr>
          </a:p>
          <a:p>
            <a:pPr marL="172959" indent="-172959">
              <a:buFontTx/>
              <a:buChar char="-"/>
            </a:pPr>
            <a:r>
              <a:rPr lang="en-GB" altLang="x-none">
                <a:ea typeface="ＭＳ Ｐゴシック" charset="-128"/>
              </a:rPr>
              <a:t>You have a solution to reduce emission in combustion of silicon – how will that solution be taken/used by the policy makers</a:t>
            </a:r>
          </a:p>
          <a:p>
            <a:pPr marL="172959" indent="-172959">
              <a:buFontTx/>
              <a:buChar char="-"/>
            </a:pPr>
            <a:endParaRPr lang="en-GB" altLang="x-none">
              <a:ea typeface="ＭＳ Ｐゴシック" charset="-128"/>
            </a:endParaRPr>
          </a:p>
          <a:p>
            <a:pPr marL="172959" indent="-172959">
              <a:buFontTx/>
              <a:buChar char="-"/>
            </a:pPr>
            <a:r>
              <a:rPr lang="en-GB" altLang="x-none">
                <a:ea typeface="ＭＳ Ｐゴシック" charset="-128"/>
              </a:rPr>
              <a:t>Responsibility – monitor a species reintroduction – who will do afterwards</a:t>
            </a:r>
          </a:p>
          <a:p>
            <a:pPr marL="172959" indent="-172959">
              <a:buFontTx/>
              <a:buChar char="-"/>
            </a:pPr>
            <a:endParaRPr lang="en-GB" altLang="x-none">
              <a:ea typeface="ＭＳ Ｐゴシック" charset="-128"/>
            </a:endParaRPr>
          </a:p>
          <a:p>
            <a:pPr marL="172959" indent="-172959">
              <a:buFontTx/>
              <a:buChar char="-"/>
            </a:pPr>
            <a:r>
              <a:rPr lang="en-GB" altLang="x-none">
                <a:ea typeface="ＭＳ Ｐゴシック" charset="-128"/>
              </a:rPr>
              <a:t>Coordination platforms, application smart – who will use afterwards</a:t>
            </a:r>
          </a:p>
        </p:txBody>
      </p:sp>
      <p:sp>
        <p:nvSpPr>
          <p:cNvPr id="215043" name="Slide Number Placeholder 3"/>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FF6106F-8C34-A943-AFAD-FF8CB1F5F38C}"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173522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217090" name="Notes Placeholder 2"/>
          <p:cNvSpPr>
            <a:spLocks noGrp="1"/>
          </p:cNvSpPr>
          <p:nvPr>
            <p:ph type="body" idx="1"/>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p>
            <a:pPr marL="172959" indent="-172959">
              <a:buFontTx/>
              <a:buChar char="-"/>
            </a:pPr>
            <a:r>
              <a:rPr lang="en-GB" altLang="x-none" dirty="0">
                <a:ea typeface="ＭＳ Ｐゴシック" charset="-128"/>
              </a:rPr>
              <a:t>Impact – not impact when expected results are unclear and not credible – do a communication campaign in 2 cities while the objective is to modify legislation change or behaviour – people throwing less waste, decision makers involving stakeholders, use of planning tool for REN to reduce impact on biodiversity</a:t>
            </a:r>
          </a:p>
          <a:p>
            <a:pPr marL="172959" indent="-172959">
              <a:buFontTx/>
              <a:buChar char="-"/>
            </a:pPr>
            <a:endParaRPr lang="en-GB" altLang="x-none" dirty="0">
              <a:ea typeface="ＭＳ Ｐゴシック" charset="-128"/>
            </a:endParaRPr>
          </a:p>
          <a:p>
            <a:pPr marL="172959" indent="-172959">
              <a:buFontTx/>
              <a:buChar char="-"/>
            </a:pPr>
            <a:r>
              <a:rPr lang="en-GB" altLang="x-none" dirty="0">
                <a:ea typeface="ＭＳ Ｐゴシック" charset="-128"/>
              </a:rPr>
              <a:t>Identify a method to eliminate invasive species – OK! not a question of geographic area covered</a:t>
            </a:r>
          </a:p>
          <a:p>
            <a:pPr marL="172959" indent="-172959">
              <a:buFontTx/>
              <a:buChar char="-"/>
            </a:pPr>
            <a:endParaRPr lang="en-GB" altLang="x-none" dirty="0">
              <a:ea typeface="ＭＳ Ｐゴシック" charset="-128"/>
            </a:endParaRPr>
          </a:p>
          <a:p>
            <a:pPr marL="172959" indent="-172959">
              <a:buFontTx/>
              <a:buChar char="-"/>
            </a:pPr>
            <a:r>
              <a:rPr lang="en-GB" altLang="x-none" dirty="0">
                <a:ea typeface="ＭＳ Ｐゴシック" charset="-128"/>
              </a:rPr>
              <a:t>Indicators green procurement hospitals </a:t>
            </a:r>
            <a:r>
              <a:rPr lang="en-GB" altLang="x-none" dirty="0">
                <a:ea typeface="ＭＳ Ｐゴシック" charset="-128"/>
                <a:sym typeface="Wingdings" charset="2"/>
              </a:rPr>
              <a:t> result is one hospital that apply </a:t>
            </a:r>
            <a:r>
              <a:rPr lang="en-GB" altLang="x-none" dirty="0" err="1">
                <a:ea typeface="ＭＳ Ｐゴシック" charset="-128"/>
                <a:sym typeface="Wingdings" charset="2"/>
              </a:rPr>
              <a:t>gpp</a:t>
            </a:r>
            <a:r>
              <a:rPr lang="en-GB" altLang="x-none" dirty="0">
                <a:ea typeface="ＭＳ Ｐゴシック" charset="-128"/>
                <a:sym typeface="Wingdings" charset="2"/>
              </a:rPr>
              <a:t>…</a:t>
            </a:r>
          </a:p>
          <a:p>
            <a:pPr marL="172959" indent="-172959">
              <a:buFontTx/>
              <a:buChar char="-"/>
            </a:pPr>
            <a:endParaRPr lang="en-GB" altLang="x-none" dirty="0">
              <a:ea typeface="ＭＳ Ｐゴシック" charset="-128"/>
              <a:sym typeface="Wingdings" charset="2"/>
            </a:endParaRPr>
          </a:p>
          <a:p>
            <a:pPr marL="172959" indent="-172959">
              <a:buFontTx/>
              <a:buChar char="-"/>
            </a:pPr>
            <a:r>
              <a:rPr lang="en-GB" altLang="x-none" dirty="0">
                <a:ea typeface="ＭＳ Ｐゴシック" charset="-128"/>
                <a:sym typeface="Wingdings" charset="2"/>
              </a:rPr>
              <a:t>Impact on other issues air quality biodiversity, biomass…</a:t>
            </a:r>
            <a:endParaRPr lang="en-GB" altLang="x-none" dirty="0">
              <a:ea typeface="ＭＳ Ｐゴシック" charset="-128"/>
            </a:endParaRPr>
          </a:p>
        </p:txBody>
      </p:sp>
      <p:sp>
        <p:nvSpPr>
          <p:cNvPr id="217091" name="Slide Number Placeholder 3"/>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DA72A026-11EF-7140-8920-752E3747159C}"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6257482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219138" name="Notes Placeholder 2"/>
          <p:cNvSpPr>
            <a:spLocks noGrp="1"/>
          </p:cNvSpPr>
          <p:nvPr>
            <p:ph type="body" idx="1"/>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p>
            <a:r>
              <a:rPr lang="en-GB" altLang="x-none" dirty="0">
                <a:ea typeface="ＭＳ Ｐゴシック" charset="-128"/>
              </a:rPr>
              <a:t>Not exchange visits</a:t>
            </a:r>
          </a:p>
          <a:p>
            <a:r>
              <a:rPr lang="en-GB" altLang="x-none" dirty="0">
                <a:ea typeface="ＭＳ Ｐゴシック" charset="-128"/>
              </a:rPr>
              <a:t>Not workshop</a:t>
            </a:r>
          </a:p>
          <a:p>
            <a:r>
              <a:rPr lang="en-GB" altLang="x-none" dirty="0">
                <a:ea typeface="ＭＳ Ｐゴシック" charset="-128"/>
              </a:rPr>
              <a:t>Concrete actions to replicate --. Stakeholders invited to practically do some activities </a:t>
            </a:r>
            <a:r>
              <a:rPr lang="en-GB" altLang="x-none" dirty="0">
                <a:ea typeface="ＭＳ Ｐゴシック" charset="-128"/>
                <a:sym typeface="Wingdings" charset="2"/>
              </a:rPr>
              <a:t> conservation trainings, participate to the installation of a new process, training architects on constructing climate proof houses etc.;..</a:t>
            </a:r>
            <a:endParaRPr lang="en-GB" altLang="x-none" dirty="0">
              <a:ea typeface="ＭＳ Ｐゴシック" charset="-128"/>
            </a:endParaRPr>
          </a:p>
        </p:txBody>
      </p:sp>
      <p:sp>
        <p:nvSpPr>
          <p:cNvPr id="219139" name="Slide Number Placeholder 3"/>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6A67C88-F6A2-3F45-B0F9-8F34381D76B9}"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557879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221186" name="Notes Placeholder 2"/>
          <p:cNvSpPr>
            <a:spLocks noGrp="1"/>
          </p:cNvSpPr>
          <p:nvPr>
            <p:ph type="body" idx="1"/>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p>
            <a:r>
              <a:rPr lang="en-GB" altLang="x-none">
                <a:ea typeface="ＭＳ Ｐゴシック" charset="-128"/>
              </a:rPr>
              <a:t>Business model</a:t>
            </a:r>
          </a:p>
          <a:p>
            <a:r>
              <a:rPr lang="en-GB" altLang="x-none">
                <a:ea typeface="ＭＳ Ｐゴシック" charset="-128"/>
              </a:rPr>
              <a:t>Market competitors analysis</a:t>
            </a:r>
          </a:p>
          <a:p>
            <a:r>
              <a:rPr lang="en-GB" altLang="x-none">
                <a:ea typeface="ＭＳ Ｐゴシック" charset="-128"/>
              </a:rPr>
              <a:t>Business cases</a:t>
            </a:r>
          </a:p>
          <a:p>
            <a:r>
              <a:rPr lang="en-GB" altLang="x-none">
                <a:ea typeface="ＭＳ Ｐゴシック" charset="-128"/>
              </a:rPr>
              <a:t>Actual patents not presented – test done? Innovative compared to what? solution not mature</a:t>
            </a:r>
          </a:p>
        </p:txBody>
      </p:sp>
      <p:sp>
        <p:nvSpPr>
          <p:cNvPr id="221187" name="Slide Number Placeholder 3"/>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9488" indent="-288265">
              <a:defRPr sz="2400">
                <a:solidFill>
                  <a:schemeClr val="tx1"/>
                </a:solidFill>
                <a:latin typeface="Arial" charset="0"/>
                <a:ea typeface="ＭＳ Ｐゴシック" charset="-128"/>
              </a:defRPr>
            </a:lvl2pPr>
            <a:lvl3pPr marL="1153058" indent="-230612">
              <a:defRPr sz="2400">
                <a:solidFill>
                  <a:schemeClr val="tx1"/>
                </a:solidFill>
                <a:latin typeface="Arial" charset="0"/>
                <a:ea typeface="ＭＳ Ｐゴシック" charset="-128"/>
              </a:defRPr>
            </a:lvl3pPr>
            <a:lvl4pPr marL="1614282" indent="-230612">
              <a:defRPr sz="2400">
                <a:solidFill>
                  <a:schemeClr val="tx1"/>
                </a:solidFill>
                <a:latin typeface="Arial" charset="0"/>
                <a:ea typeface="ＭＳ Ｐゴシック" charset="-128"/>
              </a:defRPr>
            </a:lvl4pPr>
            <a:lvl5pPr marL="2075505" indent="-230612">
              <a:defRPr sz="2400">
                <a:solidFill>
                  <a:schemeClr val="tx1"/>
                </a:solidFill>
                <a:latin typeface="Arial" charset="0"/>
                <a:ea typeface="ＭＳ Ｐゴシック" charset="-128"/>
              </a:defRPr>
            </a:lvl5pPr>
            <a:lvl6pPr marL="2536728" indent="-230612" eaLnBrk="0" fontAlgn="base" hangingPunct="0">
              <a:spcBef>
                <a:spcPct val="0"/>
              </a:spcBef>
              <a:spcAft>
                <a:spcPct val="0"/>
              </a:spcAft>
              <a:defRPr sz="2400">
                <a:solidFill>
                  <a:schemeClr val="tx1"/>
                </a:solidFill>
                <a:latin typeface="Arial" charset="0"/>
                <a:ea typeface="ＭＳ Ｐゴシック" charset="-128"/>
              </a:defRPr>
            </a:lvl6pPr>
            <a:lvl7pPr marL="2997952" indent="-230612" eaLnBrk="0" fontAlgn="base" hangingPunct="0">
              <a:spcBef>
                <a:spcPct val="0"/>
              </a:spcBef>
              <a:spcAft>
                <a:spcPct val="0"/>
              </a:spcAft>
              <a:defRPr sz="2400">
                <a:solidFill>
                  <a:schemeClr val="tx1"/>
                </a:solidFill>
                <a:latin typeface="Arial" charset="0"/>
                <a:ea typeface="ＭＳ Ｐゴシック" charset="-128"/>
              </a:defRPr>
            </a:lvl7pPr>
            <a:lvl8pPr marL="3459175" indent="-230612" eaLnBrk="0" fontAlgn="base" hangingPunct="0">
              <a:spcBef>
                <a:spcPct val="0"/>
              </a:spcBef>
              <a:spcAft>
                <a:spcPct val="0"/>
              </a:spcAft>
              <a:defRPr sz="2400">
                <a:solidFill>
                  <a:schemeClr val="tx1"/>
                </a:solidFill>
                <a:latin typeface="Arial" charset="0"/>
                <a:ea typeface="ＭＳ Ｐゴシック" charset="-128"/>
              </a:defRPr>
            </a:lvl8pPr>
            <a:lvl9pPr marL="3920399" indent="-230612"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B7997F4-3A32-494E-87E0-7D2F452EE071}"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39</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9350818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223234" name="Notes Placeholder 2"/>
          <p:cNvSpPr>
            <a:spLocks noGrp="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a:lstStyle/>
          <a:p>
            <a:endParaRPr lang="en-US" altLang="x-none">
              <a:ea typeface="ＭＳ Ｐゴシック" charset="-128"/>
            </a:endParaRPr>
          </a:p>
        </p:txBody>
      </p:sp>
      <p:sp>
        <p:nvSpPr>
          <p:cNvPr id="223235" name="Slide Number Placeholder 3"/>
          <p:cNvSpPr>
            <a:spLocks noGrp="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2667" indent="-285642">
              <a:defRPr sz="2400">
                <a:solidFill>
                  <a:schemeClr val="tx1"/>
                </a:solidFill>
                <a:latin typeface="Arial" charset="0"/>
                <a:ea typeface="ＭＳ Ｐゴシック" charset="-128"/>
              </a:defRPr>
            </a:lvl2pPr>
            <a:lvl3pPr marL="1142566" indent="-228513">
              <a:defRPr sz="2400">
                <a:solidFill>
                  <a:schemeClr val="tx1"/>
                </a:solidFill>
                <a:latin typeface="Arial" charset="0"/>
                <a:ea typeface="ＭＳ Ｐゴシック" charset="-128"/>
              </a:defRPr>
            </a:lvl3pPr>
            <a:lvl4pPr marL="1599592" indent="-228513">
              <a:defRPr sz="2400">
                <a:solidFill>
                  <a:schemeClr val="tx1"/>
                </a:solidFill>
                <a:latin typeface="Arial" charset="0"/>
                <a:ea typeface="ＭＳ Ｐゴシック" charset="-128"/>
              </a:defRPr>
            </a:lvl4pPr>
            <a:lvl5pPr marL="2056618" indent="-228513">
              <a:defRPr sz="2400">
                <a:solidFill>
                  <a:schemeClr val="tx1"/>
                </a:solidFill>
                <a:latin typeface="Arial" charset="0"/>
                <a:ea typeface="ＭＳ Ｐゴシック" charset="-128"/>
              </a:defRPr>
            </a:lvl5pPr>
            <a:lvl6pPr marL="2513644" indent="-228513" eaLnBrk="0" fontAlgn="base" hangingPunct="0">
              <a:spcBef>
                <a:spcPct val="0"/>
              </a:spcBef>
              <a:spcAft>
                <a:spcPct val="0"/>
              </a:spcAft>
              <a:defRPr sz="2400">
                <a:solidFill>
                  <a:schemeClr val="tx1"/>
                </a:solidFill>
                <a:latin typeface="Arial" charset="0"/>
                <a:ea typeface="ＭＳ Ｐゴシック" charset="-128"/>
              </a:defRPr>
            </a:lvl6pPr>
            <a:lvl7pPr marL="2970671" indent="-228513" eaLnBrk="0" fontAlgn="base" hangingPunct="0">
              <a:spcBef>
                <a:spcPct val="0"/>
              </a:spcBef>
              <a:spcAft>
                <a:spcPct val="0"/>
              </a:spcAft>
              <a:defRPr sz="2400">
                <a:solidFill>
                  <a:schemeClr val="tx1"/>
                </a:solidFill>
                <a:latin typeface="Arial" charset="0"/>
                <a:ea typeface="ＭＳ Ｐゴシック" charset="-128"/>
              </a:defRPr>
            </a:lvl7pPr>
            <a:lvl8pPr marL="3427697" indent="-228513" eaLnBrk="0" fontAlgn="base" hangingPunct="0">
              <a:spcBef>
                <a:spcPct val="0"/>
              </a:spcBef>
              <a:spcAft>
                <a:spcPct val="0"/>
              </a:spcAft>
              <a:defRPr sz="2400">
                <a:solidFill>
                  <a:schemeClr val="tx1"/>
                </a:solidFill>
                <a:latin typeface="Arial" charset="0"/>
                <a:ea typeface="ＭＳ Ｐゴシック" charset="-128"/>
              </a:defRPr>
            </a:lvl8pPr>
            <a:lvl9pPr marL="3884723" indent="-228513"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2D1F2E7-224A-7E41-AB96-09FC00F65B8D}"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40</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5913671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xfrm>
            <a:off x="971550" y="781050"/>
            <a:ext cx="4902200" cy="3676650"/>
          </a:xfrm>
          <a:ln/>
        </p:spPr>
      </p:sp>
      <p:sp>
        <p:nvSpPr>
          <p:cNvPr id="11059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sz="1100" dirty="0"/>
          </a:p>
        </p:txBody>
      </p:sp>
      <p:sp>
        <p:nvSpPr>
          <p:cNvPr id="160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itchFamily="18" charset="0"/>
              <a:defRPr sz="1200">
                <a:solidFill>
                  <a:srgbClr val="000000"/>
                </a:solidFill>
                <a:latin typeface="Times New Roman" pitchFamily="18" charset="0"/>
              </a:defRPr>
            </a:lvl1pPr>
            <a:lvl2pPr marL="730250" indent="-279400">
              <a:spcBef>
                <a:spcPct val="30000"/>
              </a:spcBef>
              <a:buClr>
                <a:srgbClr val="000000"/>
              </a:buClr>
              <a:buSzPct val="100000"/>
              <a:buFont typeface="Times New Roman" pitchFamily="18" charset="0"/>
              <a:defRPr sz="1200">
                <a:solidFill>
                  <a:srgbClr val="000000"/>
                </a:solidFill>
                <a:latin typeface="Times New Roman" pitchFamily="18" charset="0"/>
              </a:defRPr>
            </a:lvl2pPr>
            <a:lvl3pPr marL="1125538" indent="-223838">
              <a:spcBef>
                <a:spcPct val="30000"/>
              </a:spcBef>
              <a:buClr>
                <a:srgbClr val="000000"/>
              </a:buClr>
              <a:buSzPct val="100000"/>
              <a:buFont typeface="Times New Roman" pitchFamily="18" charset="0"/>
              <a:defRPr sz="1200">
                <a:solidFill>
                  <a:srgbClr val="000000"/>
                </a:solidFill>
                <a:latin typeface="Times New Roman" pitchFamily="18" charset="0"/>
              </a:defRPr>
            </a:lvl3pPr>
            <a:lvl4pPr marL="1577975" indent="-223838">
              <a:spcBef>
                <a:spcPct val="30000"/>
              </a:spcBef>
              <a:buClr>
                <a:srgbClr val="000000"/>
              </a:buClr>
              <a:buSzPct val="100000"/>
              <a:buFont typeface="Times New Roman" pitchFamily="18" charset="0"/>
              <a:defRPr sz="1200">
                <a:solidFill>
                  <a:srgbClr val="000000"/>
                </a:solidFill>
                <a:latin typeface="Times New Roman" pitchFamily="18" charset="0"/>
              </a:defRPr>
            </a:lvl4pPr>
            <a:lvl5pPr marL="2030413" indent="-223838">
              <a:spcBef>
                <a:spcPct val="30000"/>
              </a:spcBef>
              <a:buClr>
                <a:srgbClr val="000000"/>
              </a:buClr>
              <a:buSzPct val="100000"/>
              <a:buFont typeface="Times New Roman" pitchFamily="18" charset="0"/>
              <a:defRPr sz="1200">
                <a:solidFill>
                  <a:srgbClr val="000000"/>
                </a:solidFill>
                <a:latin typeface="Times New Roman" pitchFamily="18" charset="0"/>
              </a:defRPr>
            </a:lvl5pPr>
            <a:lvl6pPr marL="2487613" indent="-223838"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6pPr>
            <a:lvl7pPr marL="2944813" indent="-223838"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7pPr>
            <a:lvl8pPr marL="3402013" indent="-223838"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8pPr>
            <a:lvl9pPr marL="3859213" indent="-223838"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4141819-D1B7-49CB-A15B-FD9B81D6D87A}" type="slidenum">
              <a:rPr kumimoji="0" lang="en-GB" altLang="en-US" sz="1200" b="0" i="0" u="none" strike="noStrike" kern="1200" cap="none" spc="0" normalizeH="0" baseline="0" noProof="0" smtClean="0">
                <a:ln>
                  <a:noFill/>
                </a:ln>
                <a:solidFill>
                  <a:srgbClr val="000000"/>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GB" alt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Tree>
    <p:extLst>
      <p:ext uri="{BB962C8B-B14F-4D97-AF65-F5344CB8AC3E}">
        <p14:creationId xmlns:p14="http://schemas.microsoft.com/office/powerpoint/2010/main" val="6621030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a:xfrm>
            <a:off x="971550" y="781050"/>
            <a:ext cx="4902200" cy="3676650"/>
          </a:xfrm>
          <a:ln/>
        </p:spPr>
      </p:sp>
      <p:sp>
        <p:nvSpPr>
          <p:cNvPr id="11059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Tx/>
              <a:buNone/>
              <a:defRPr/>
            </a:pPr>
            <a:endParaRPr lang="en-US" altLang="fr-FR" sz="2200" b="1" dirty="0">
              <a:solidFill>
                <a:srgbClr val="003068"/>
              </a:solidFill>
              <a:latin typeface="Arial" pitchFamily="34" charset="0"/>
              <a:cs typeface="Arial" pitchFamily="34" charset="0"/>
            </a:endParaRPr>
          </a:p>
        </p:txBody>
      </p:sp>
      <p:sp>
        <p:nvSpPr>
          <p:cNvPr id="160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itchFamily="18" charset="0"/>
              <a:defRPr sz="1200">
                <a:solidFill>
                  <a:srgbClr val="000000"/>
                </a:solidFill>
                <a:latin typeface="Times New Roman" pitchFamily="18" charset="0"/>
              </a:defRPr>
            </a:lvl1pPr>
            <a:lvl2pPr marL="730250" indent="-279400">
              <a:spcBef>
                <a:spcPct val="30000"/>
              </a:spcBef>
              <a:buClr>
                <a:srgbClr val="000000"/>
              </a:buClr>
              <a:buSzPct val="100000"/>
              <a:buFont typeface="Times New Roman" pitchFamily="18" charset="0"/>
              <a:defRPr sz="1200">
                <a:solidFill>
                  <a:srgbClr val="000000"/>
                </a:solidFill>
                <a:latin typeface="Times New Roman" pitchFamily="18" charset="0"/>
              </a:defRPr>
            </a:lvl2pPr>
            <a:lvl3pPr marL="1125538" indent="-223838">
              <a:spcBef>
                <a:spcPct val="30000"/>
              </a:spcBef>
              <a:buClr>
                <a:srgbClr val="000000"/>
              </a:buClr>
              <a:buSzPct val="100000"/>
              <a:buFont typeface="Times New Roman" pitchFamily="18" charset="0"/>
              <a:defRPr sz="1200">
                <a:solidFill>
                  <a:srgbClr val="000000"/>
                </a:solidFill>
                <a:latin typeface="Times New Roman" pitchFamily="18" charset="0"/>
              </a:defRPr>
            </a:lvl3pPr>
            <a:lvl4pPr marL="1577975" indent="-223838">
              <a:spcBef>
                <a:spcPct val="30000"/>
              </a:spcBef>
              <a:buClr>
                <a:srgbClr val="000000"/>
              </a:buClr>
              <a:buSzPct val="100000"/>
              <a:buFont typeface="Times New Roman" pitchFamily="18" charset="0"/>
              <a:defRPr sz="1200">
                <a:solidFill>
                  <a:srgbClr val="000000"/>
                </a:solidFill>
                <a:latin typeface="Times New Roman" pitchFamily="18" charset="0"/>
              </a:defRPr>
            </a:lvl4pPr>
            <a:lvl5pPr marL="2030413" indent="-223838">
              <a:spcBef>
                <a:spcPct val="30000"/>
              </a:spcBef>
              <a:buClr>
                <a:srgbClr val="000000"/>
              </a:buClr>
              <a:buSzPct val="100000"/>
              <a:buFont typeface="Times New Roman" pitchFamily="18" charset="0"/>
              <a:defRPr sz="1200">
                <a:solidFill>
                  <a:srgbClr val="000000"/>
                </a:solidFill>
                <a:latin typeface="Times New Roman" pitchFamily="18" charset="0"/>
              </a:defRPr>
            </a:lvl5pPr>
            <a:lvl6pPr marL="2487613" indent="-223838"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6pPr>
            <a:lvl7pPr marL="2944813" indent="-223838"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7pPr>
            <a:lvl8pPr marL="3402013" indent="-223838"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8pPr>
            <a:lvl9pPr marL="3859213" indent="-223838"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4141819-D1B7-49CB-A15B-FD9B81D6D87A}" type="slidenum">
              <a:rPr kumimoji="0" lang="en-GB" altLang="en-US" sz="1200" b="0" i="0" u="none" strike="noStrike" kern="1200" cap="none" spc="0" normalizeH="0" baseline="0" noProof="0" smtClean="0">
                <a:ln>
                  <a:noFill/>
                </a:ln>
                <a:solidFill>
                  <a:srgbClr val="000000"/>
                </a:solidFill>
                <a:effectLst/>
                <a:uLnTx/>
                <a:uFillTx/>
                <a:latin typeface="Arial"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GB" alt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Tree>
    <p:extLst>
      <p:ext uri="{BB962C8B-B14F-4D97-AF65-F5344CB8AC3E}">
        <p14:creationId xmlns:p14="http://schemas.microsoft.com/office/powerpoint/2010/main" val="28763676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6441B25-C4D1-47DB-817D-B9C4FC5392FB}" type="slidenum">
              <a:rPr kumimoji="0" lang="en-GB"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GB"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8453756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sz="1200" b="0" i="0" u="none" strike="noStrike" kern="1200" baseline="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6441B25-C4D1-47DB-817D-B9C4FC5392FB}" type="slidenum">
              <a:rPr kumimoji="0" lang="en-GB"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GB"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6887682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6441B25-C4D1-47DB-817D-B9C4FC5392FB}" type="slidenum">
              <a:rPr kumimoji="0" lang="en-GB"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GB"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87698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Folienbildplatzhalter 1"/>
          <p:cNvSpPr>
            <a:spLocks noGrp="1" noRot="1" noChangeAspect="1" noTextEdit="1"/>
          </p:cNvSpPr>
          <p:nvPr>
            <p:ph type="sldImg"/>
          </p:nvPr>
        </p:nvSpPr>
        <p:spPr>
          <a:ln/>
        </p:spPr>
      </p:sp>
      <p:sp>
        <p:nvSpPr>
          <p:cNvPr id="104451" name="Notizenplatzhalter 2"/>
          <p:cNvSpPr>
            <a:spLocks noGrp="1"/>
          </p:cNvSpPr>
          <p:nvPr>
            <p:ph type="body" idx="1"/>
          </p:nvPr>
        </p:nvSpPr>
        <p:spPr>
          <a:xfrm>
            <a:off x="685801" y="4212110"/>
            <a:ext cx="5486400" cy="480049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January 2017 will mark the official launch of the Global Covenant of Mayors for Climate &amp; Energy. This now global Covenant movement will provide local leaders with an even stronger voice in international climate policy and action and will showcase collective impacts at global level.</a:t>
            </a:r>
          </a:p>
          <a:p>
            <a:r>
              <a:rPr lang="en-US" dirty="0"/>
              <a:t>In the first quarter of 2017, </a:t>
            </a:r>
            <a:r>
              <a:rPr lang="en-US" b="1" dirty="0"/>
              <a:t>regional Covenant offices in North America, Latin America &amp; the Caribbean, China &amp; South-East Asia, India and Japan</a:t>
            </a:r>
            <a:r>
              <a:rPr lang="en-US" dirty="0"/>
              <a:t> will be set up to complement the existing ones.</a:t>
            </a:r>
          </a:p>
          <a:p>
            <a:pPr marL="0" indent="0">
              <a:lnSpc>
                <a:spcPct val="114000"/>
              </a:lnSpc>
              <a:buFont typeface="Arial" charset="0"/>
              <a:buNone/>
            </a:pPr>
            <a:endParaRPr lang="de-DE" altLang="fr-FR" dirty="0"/>
          </a:p>
        </p:txBody>
      </p:sp>
      <p:sp>
        <p:nvSpPr>
          <p:cNvPr id="104452" name="Foliennummernplatzhalt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itchFamily="18" charset="0"/>
              <a:defRPr sz="1200">
                <a:solidFill>
                  <a:srgbClr val="000000"/>
                </a:solidFill>
                <a:latin typeface="Times New Roman" pitchFamily="18" charset="0"/>
              </a:defRPr>
            </a:lvl1pPr>
            <a:lvl2pPr marL="742950" indent="-285750">
              <a:spcBef>
                <a:spcPct val="30000"/>
              </a:spcBef>
              <a:buClr>
                <a:srgbClr val="000000"/>
              </a:buClr>
              <a:buSzPct val="100000"/>
              <a:buFont typeface="Times New Roman" pitchFamily="18" charset="0"/>
              <a:defRPr sz="1200">
                <a:solidFill>
                  <a:srgbClr val="000000"/>
                </a:solidFill>
                <a:latin typeface="Times New Roman" pitchFamily="18" charset="0"/>
              </a:defRPr>
            </a:lvl2pPr>
            <a:lvl3pPr marL="1143000" indent="-228600">
              <a:spcBef>
                <a:spcPct val="30000"/>
              </a:spcBef>
              <a:buClr>
                <a:srgbClr val="000000"/>
              </a:buClr>
              <a:buSzPct val="100000"/>
              <a:buFont typeface="Times New Roman" pitchFamily="18" charset="0"/>
              <a:defRPr sz="1200">
                <a:solidFill>
                  <a:srgbClr val="000000"/>
                </a:solidFill>
                <a:latin typeface="Times New Roman" pitchFamily="18" charset="0"/>
              </a:defRPr>
            </a:lvl3pPr>
            <a:lvl4pPr marL="1600200" indent="-228600">
              <a:spcBef>
                <a:spcPct val="30000"/>
              </a:spcBef>
              <a:buClr>
                <a:srgbClr val="000000"/>
              </a:buClr>
              <a:buSzPct val="100000"/>
              <a:buFont typeface="Times New Roman" pitchFamily="18" charset="0"/>
              <a:defRPr sz="1200">
                <a:solidFill>
                  <a:srgbClr val="000000"/>
                </a:solidFill>
                <a:latin typeface="Times New Roman" pitchFamily="18" charset="0"/>
              </a:defRPr>
            </a:lvl4pPr>
            <a:lvl5pPr marL="2057400" indent="-228600">
              <a:spcBef>
                <a:spcPct val="30000"/>
              </a:spcBef>
              <a:buClr>
                <a:srgbClr val="000000"/>
              </a:buClr>
              <a:buSzPct val="100000"/>
              <a:buFont typeface="Times New Roman" pitchFamily="18" charset="0"/>
              <a:defRPr sz="1200">
                <a:solidFill>
                  <a:srgbClr val="000000"/>
                </a:solidFill>
                <a:latin typeface="Times New Roman" pitchFamily="18" charset="0"/>
              </a:defRPr>
            </a:lvl5pPr>
            <a:lvl6pPr marL="2514600" indent="-228600"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6pPr>
            <a:lvl7pPr marL="2971800" indent="-228600"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7pPr>
            <a:lvl8pPr marL="3429000" indent="-228600"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8pPr>
            <a:lvl9pPr marL="3886200" indent="-228600"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535CEE9B-9928-458E-8F05-9F551BE4B1C7}" type="slidenum">
              <a:rPr kumimoji="0" lang="de-DE" altLang="fr-FR" sz="1300" b="0" i="0" u="none" strike="noStrike" kern="1200" cap="none" spc="0" normalizeH="0" baseline="0" noProof="0" smtClean="0">
                <a:ln>
                  <a:noFill/>
                </a:ln>
                <a:solidFill>
                  <a:prstClr val="white"/>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5</a:t>
            </a:fld>
            <a:endParaRPr kumimoji="0" lang="de-DE" altLang="fr-FR" sz="1300" b="0" i="0" u="none" strike="noStrike" kern="1200" cap="none" spc="0" normalizeH="0" baseline="0" noProof="0">
              <a:ln>
                <a:noFill/>
              </a:ln>
              <a:solidFill>
                <a:prstClr val="white"/>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8090199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6441B25-C4D1-47DB-817D-B9C4FC5392FB}" type="slidenum">
              <a:rPr kumimoji="0" lang="en-GB"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GB"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6601128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378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721380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599819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Udover kommer der mere energi i systemet</a:t>
            </a:r>
            <a:r>
              <a:rPr lang="da-DK" baseline="0" dirty="0"/>
              <a:t> og skybrud og storme bliver hyppigere</a:t>
            </a:r>
            <a:endParaRPr lang="da-DK"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0BF378-718C-4F04-AAF1-B18562A82F8C}"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22673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990478">
              <a:defRPr/>
            </a:pPr>
            <a:r>
              <a:rPr lang="da-DK" dirty="0"/>
              <a:t>It is </a:t>
            </a:r>
            <a:r>
              <a:rPr lang="da-DK" dirty="0" err="1"/>
              <a:t>actually</a:t>
            </a:r>
            <a:r>
              <a:rPr lang="da-DK" dirty="0"/>
              <a:t> a LIFE IP </a:t>
            </a:r>
            <a:r>
              <a:rPr lang="da-DK" dirty="0" err="1"/>
              <a:t>demand</a:t>
            </a:r>
            <a:r>
              <a:rPr lang="da-DK" dirty="0"/>
              <a:t> to do </a:t>
            </a:r>
            <a:r>
              <a:rPr lang="da-DK" dirty="0" err="1"/>
              <a:t>better</a:t>
            </a:r>
            <a:r>
              <a:rPr lang="da-DK" dirty="0"/>
              <a:t> </a:t>
            </a:r>
            <a:r>
              <a:rPr lang="en-US" dirty="0"/>
              <a:t>planning jointly than doing</a:t>
            </a:r>
            <a:r>
              <a:rPr lang="en-US" baseline="0" dirty="0"/>
              <a:t> it alone</a:t>
            </a:r>
            <a:r>
              <a:rPr lang="en-US" dirty="0"/>
              <a:t>.</a:t>
            </a:r>
            <a:endParaRPr lang="da-DK"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725593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990478">
              <a:defRPr/>
            </a:pPr>
            <a:r>
              <a:rPr lang="da-DK" sz="1300" dirty="0"/>
              <a:t>The </a:t>
            </a:r>
            <a:r>
              <a:rPr lang="da-DK" sz="1300" dirty="0" err="1"/>
              <a:t>project</a:t>
            </a:r>
            <a:r>
              <a:rPr lang="da-DK" sz="1300" dirty="0"/>
              <a:t> is </a:t>
            </a:r>
            <a:r>
              <a:rPr lang="da-DK" sz="1300" dirty="0" err="1"/>
              <a:t>running</a:t>
            </a:r>
            <a:r>
              <a:rPr lang="da-DK" sz="1300" dirty="0"/>
              <a:t> in </a:t>
            </a:r>
            <a:r>
              <a:rPr lang="da-DK" sz="1300" dirty="0" err="1"/>
              <a:t>six</a:t>
            </a:r>
            <a:r>
              <a:rPr lang="da-DK" sz="1300" dirty="0"/>
              <a:t> </a:t>
            </a:r>
            <a:r>
              <a:rPr lang="da-DK" sz="1300" dirty="0" err="1"/>
              <a:t>years</a:t>
            </a:r>
            <a:r>
              <a:rPr lang="da-DK" sz="1300" dirty="0"/>
              <a:t> from the 1st of </a:t>
            </a:r>
            <a:r>
              <a:rPr lang="da-DK" sz="1300" dirty="0" err="1"/>
              <a:t>January</a:t>
            </a:r>
            <a:r>
              <a:rPr lang="da-DK" sz="1300" dirty="0"/>
              <a:t> 2017. </a:t>
            </a:r>
            <a:r>
              <a:rPr lang="da-DK" sz="1300" dirty="0" err="1"/>
              <a:t>We</a:t>
            </a:r>
            <a:r>
              <a:rPr lang="da-DK" sz="1300" dirty="0"/>
              <a:t> </a:t>
            </a:r>
            <a:r>
              <a:rPr lang="da-DK" sz="1300" dirty="0" err="1"/>
              <a:t>are</a:t>
            </a:r>
            <a:r>
              <a:rPr lang="da-DK" sz="1300" dirty="0"/>
              <a:t> </a:t>
            </a:r>
            <a:r>
              <a:rPr lang="da-DK" sz="1300" dirty="0" err="1"/>
              <a:t>only</a:t>
            </a:r>
            <a:r>
              <a:rPr lang="da-DK" sz="1300" dirty="0"/>
              <a:t> </a:t>
            </a:r>
            <a:r>
              <a:rPr lang="da-DK" sz="1300" dirty="0" err="1"/>
              <a:t>five</a:t>
            </a:r>
            <a:r>
              <a:rPr lang="da-DK" sz="1300" dirty="0"/>
              <a:t> </a:t>
            </a:r>
            <a:r>
              <a:rPr lang="da-DK" sz="1300" dirty="0" err="1"/>
              <a:t>month</a:t>
            </a:r>
            <a:r>
              <a:rPr lang="da-DK" sz="1300" dirty="0"/>
              <a:t> old, and </a:t>
            </a:r>
            <a:r>
              <a:rPr lang="da-DK" sz="1300" dirty="0" err="1"/>
              <a:t>haven’t</a:t>
            </a:r>
            <a:r>
              <a:rPr lang="da-DK" sz="1300" dirty="0"/>
              <a:t> </a:t>
            </a:r>
            <a:r>
              <a:rPr lang="da-DK" sz="1300" dirty="0" err="1"/>
              <a:t>yet</a:t>
            </a:r>
            <a:r>
              <a:rPr lang="da-DK" sz="1300" dirty="0"/>
              <a:t> </a:t>
            </a:r>
            <a:r>
              <a:rPr lang="da-DK" sz="1300" dirty="0" err="1"/>
              <a:t>many</a:t>
            </a:r>
            <a:r>
              <a:rPr lang="da-DK" sz="1300" dirty="0"/>
              <a:t> </a:t>
            </a:r>
            <a:r>
              <a:rPr lang="da-DK" sz="1300" dirty="0" err="1"/>
              <a:t>results</a:t>
            </a:r>
            <a:r>
              <a:rPr lang="da-DK" sz="1300" dirty="0"/>
              <a:t>.</a:t>
            </a:r>
          </a:p>
          <a:p>
            <a:pPr defTabSz="990478">
              <a:defRPr/>
            </a:pPr>
            <a:endParaRPr lang="da-DK" sz="1300" dirty="0"/>
          </a:p>
          <a:p>
            <a:pPr defTabSz="990478">
              <a:defRPr/>
            </a:pPr>
            <a:r>
              <a:rPr lang="da-DK" sz="1300" dirty="0"/>
              <a:t>But by the end, it is </a:t>
            </a:r>
            <a:r>
              <a:rPr lang="da-DK" sz="1300" dirty="0" err="1"/>
              <a:t>our</a:t>
            </a:r>
            <a:r>
              <a:rPr lang="da-DK" sz="1300" dirty="0"/>
              <a:t> ambition to have:</a:t>
            </a:r>
          </a:p>
          <a:p>
            <a:pPr marL="185715" indent="-185715" defTabSz="990478">
              <a:buFont typeface="Arial" panose="020B0604020202020204" pitchFamily="34" charset="0"/>
              <a:buChar char="•"/>
              <a:defRPr/>
            </a:pPr>
            <a:r>
              <a:rPr lang="da-DK" sz="1300" dirty="0" err="1"/>
              <a:t>developed</a:t>
            </a:r>
            <a:r>
              <a:rPr lang="da-DK" sz="1300" dirty="0"/>
              <a:t> and </a:t>
            </a:r>
            <a:r>
              <a:rPr lang="da-DK" sz="1300" dirty="0" err="1"/>
              <a:t>tested</a:t>
            </a:r>
            <a:r>
              <a:rPr lang="da-DK" sz="1300" dirty="0"/>
              <a:t> a new </a:t>
            </a:r>
            <a:r>
              <a:rPr lang="da-DK" sz="1300" dirty="0" err="1"/>
              <a:t>way</a:t>
            </a:r>
            <a:r>
              <a:rPr lang="da-DK" sz="1300" dirty="0"/>
              <a:t> of </a:t>
            </a:r>
            <a:r>
              <a:rPr lang="da-DK" sz="1300" dirty="0" err="1"/>
              <a:t>planning</a:t>
            </a:r>
            <a:r>
              <a:rPr lang="da-DK" sz="1300" dirty="0"/>
              <a:t> in </a:t>
            </a:r>
            <a:r>
              <a:rPr lang="da-DK" sz="1300" dirty="0" err="1"/>
              <a:t>co-creation</a:t>
            </a:r>
            <a:r>
              <a:rPr lang="da-DK" sz="1300" dirty="0"/>
              <a:t> </a:t>
            </a:r>
            <a:r>
              <a:rPr lang="da-DK" sz="1300" dirty="0" err="1"/>
              <a:t>among</a:t>
            </a:r>
            <a:r>
              <a:rPr lang="da-DK" sz="1300" dirty="0"/>
              <a:t> all the </a:t>
            </a:r>
            <a:r>
              <a:rPr lang="da-DK" sz="1300" dirty="0" err="1"/>
              <a:t>relevants</a:t>
            </a:r>
            <a:r>
              <a:rPr lang="da-DK" sz="1300" dirty="0"/>
              <a:t> </a:t>
            </a:r>
            <a:r>
              <a:rPr lang="da-DK" sz="1300" dirty="0" err="1"/>
              <a:t>stakeholders</a:t>
            </a:r>
            <a:r>
              <a:rPr lang="da-DK" sz="1300" dirty="0"/>
              <a:t>. This </a:t>
            </a:r>
            <a:r>
              <a:rPr lang="da-DK" sz="1300" dirty="0" err="1"/>
              <a:t>will</a:t>
            </a:r>
            <a:r>
              <a:rPr lang="da-DK" sz="1300" dirty="0"/>
              <a:t> </a:t>
            </a:r>
            <a:r>
              <a:rPr lang="da-DK" dirty="0" err="1"/>
              <a:t>will</a:t>
            </a:r>
            <a:r>
              <a:rPr lang="da-DK" dirty="0"/>
              <a:t> </a:t>
            </a:r>
            <a:r>
              <a:rPr lang="da-DK" dirty="0" err="1"/>
              <a:t>ensure</a:t>
            </a:r>
            <a:r>
              <a:rPr lang="da-DK" dirty="0"/>
              <a:t> </a:t>
            </a:r>
            <a:r>
              <a:rPr lang="da-DK" dirty="0" err="1"/>
              <a:t>cooperation</a:t>
            </a:r>
            <a:r>
              <a:rPr lang="da-DK" dirty="0"/>
              <a:t> </a:t>
            </a:r>
            <a:r>
              <a:rPr lang="da-DK" dirty="0" err="1"/>
              <a:t>across</a:t>
            </a:r>
            <a:r>
              <a:rPr lang="da-DK" dirty="0"/>
              <a:t> </a:t>
            </a:r>
            <a:r>
              <a:rPr lang="da-DK" dirty="0" err="1"/>
              <a:t>interests</a:t>
            </a:r>
            <a:endParaRPr lang="da-DK" dirty="0"/>
          </a:p>
          <a:p>
            <a:pPr marL="185715" indent="-185715" defTabSz="990478">
              <a:buFont typeface="Arial" panose="020B0604020202020204" pitchFamily="34" charset="0"/>
              <a:buChar char="•"/>
              <a:defRPr/>
            </a:pPr>
            <a:r>
              <a:rPr lang="da-DK" sz="1300" dirty="0" err="1"/>
              <a:t>developed</a:t>
            </a:r>
            <a:r>
              <a:rPr lang="da-DK" sz="1300" dirty="0"/>
              <a:t> new </a:t>
            </a:r>
            <a:r>
              <a:rPr lang="en-US" dirty="0"/>
              <a:t>forms of </a:t>
            </a:r>
            <a:r>
              <a:rPr lang="da-DK" dirty="0" err="1"/>
              <a:t>maintenance</a:t>
            </a:r>
            <a:r>
              <a:rPr lang="da-DK" dirty="0"/>
              <a:t> </a:t>
            </a:r>
            <a:r>
              <a:rPr lang="en-US" dirty="0"/>
              <a:t>that support local ownership - We expect to be inspired by the English Rivers Trust</a:t>
            </a:r>
          </a:p>
          <a:p>
            <a:pPr marL="185715" indent="-185715" defTabSz="990478">
              <a:buFont typeface="Arial" panose="020B0604020202020204" pitchFamily="34" charset="0"/>
              <a:buChar char="•"/>
              <a:defRPr/>
            </a:pPr>
            <a:r>
              <a:rPr lang="en-US" sz="1300" dirty="0"/>
              <a:t>given recommendations to the government to establish a body that can ensure cross-coordination and cooperation about water challenges</a:t>
            </a:r>
          </a:p>
          <a:p>
            <a:pPr marL="185715" indent="-185715" defTabSz="990478">
              <a:buFont typeface="Arial" panose="020B0604020202020204" pitchFamily="34" charset="0"/>
              <a:buChar char="•"/>
              <a:defRPr/>
            </a:pPr>
            <a:r>
              <a:rPr lang="en-US" sz="1300" dirty="0"/>
              <a:t>started some complementary projects </a:t>
            </a:r>
            <a:r>
              <a:rPr lang="en-US" dirty="0"/>
              <a:t>that support the project to survive after 2022. In</a:t>
            </a:r>
            <a:r>
              <a:rPr lang="en-US" baseline="0" dirty="0"/>
              <a:t> 2022 CDR will be </a:t>
            </a:r>
            <a:r>
              <a:rPr lang="en-US" dirty="0"/>
              <a:t>a knowledge platform on climate adaptation and many of the water companies will be assembled in a cluster covering the entire value chain</a:t>
            </a:r>
            <a:endParaRPr lang="en-US" sz="1300" dirty="0"/>
          </a:p>
          <a:p>
            <a:endParaRPr lang="da-DK"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35159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defTabSz="990478">
              <a:defRPr/>
            </a:pPr>
            <a:r>
              <a:rPr lang="da-DK" sz="1300" dirty="0"/>
              <a:t>Solutions </a:t>
            </a:r>
            <a:r>
              <a:rPr lang="da-DK" sz="1300" dirty="0" err="1"/>
              <a:t>upstream</a:t>
            </a:r>
            <a:r>
              <a:rPr lang="da-DK" sz="1300" dirty="0"/>
              <a:t> </a:t>
            </a:r>
            <a:r>
              <a:rPr lang="da-DK" sz="1300" dirty="0" err="1"/>
              <a:t>are</a:t>
            </a:r>
            <a:r>
              <a:rPr lang="da-DK" sz="1300" dirty="0"/>
              <a:t> </a:t>
            </a:r>
            <a:r>
              <a:rPr lang="da-DK" sz="1300" dirty="0" err="1"/>
              <a:t>often</a:t>
            </a:r>
            <a:r>
              <a:rPr lang="da-DK" sz="1300" dirty="0"/>
              <a:t> most </a:t>
            </a:r>
            <a:r>
              <a:rPr lang="da-DK" sz="1300" dirty="0" err="1"/>
              <a:t>costeffective</a:t>
            </a:r>
            <a:r>
              <a:rPr lang="da-DK" sz="1300" dirty="0"/>
              <a:t> – </a:t>
            </a:r>
            <a:r>
              <a:rPr lang="da-DK" sz="1300" dirty="0" err="1"/>
              <a:t>coorperation</a:t>
            </a:r>
            <a:r>
              <a:rPr lang="da-DK" sz="1300" dirty="0"/>
              <a:t> </a:t>
            </a:r>
            <a:r>
              <a:rPr lang="da-DK" sz="1300" dirty="0" err="1"/>
              <a:t>across</a:t>
            </a:r>
            <a:r>
              <a:rPr lang="da-DK" sz="1300" dirty="0"/>
              <a:t> </a:t>
            </a:r>
            <a:r>
              <a:rPr lang="da-DK" sz="1300" dirty="0" err="1"/>
              <a:t>borders</a:t>
            </a:r>
            <a:r>
              <a:rPr lang="da-DK" sz="1300" dirty="0"/>
              <a:t> is </a:t>
            </a:r>
            <a:r>
              <a:rPr lang="da-DK" sz="1300" dirty="0" err="1"/>
              <a:t>necessary</a:t>
            </a:r>
            <a:endParaRPr lang="da-DK" sz="1300" dirty="0"/>
          </a:p>
          <a:p>
            <a:pPr defTabSz="990478">
              <a:defRPr/>
            </a:pPr>
            <a:endParaRPr lang="da-DK" sz="1300" dirty="0"/>
          </a:p>
          <a:p>
            <a:pPr defTabSz="990478">
              <a:defRPr/>
            </a:pPr>
            <a:r>
              <a:rPr lang="da-DK" sz="1300" dirty="0"/>
              <a:t>The solutions to small and medium </a:t>
            </a:r>
            <a:r>
              <a:rPr lang="da-DK" sz="1300" dirty="0" err="1"/>
              <a:t>size</a:t>
            </a:r>
            <a:r>
              <a:rPr lang="da-DK" sz="1300" dirty="0"/>
              <a:t> </a:t>
            </a:r>
            <a:r>
              <a:rPr lang="da-DK" sz="1300" dirty="0" err="1"/>
              <a:t>cities</a:t>
            </a:r>
            <a:r>
              <a:rPr lang="da-DK" sz="1300" dirty="0"/>
              <a:t> </a:t>
            </a:r>
            <a:r>
              <a:rPr lang="da-DK" sz="1300" dirty="0" err="1"/>
              <a:t>challenges</a:t>
            </a:r>
            <a:r>
              <a:rPr lang="da-DK" sz="1300" dirty="0"/>
              <a:t> is relevant for </a:t>
            </a:r>
            <a:r>
              <a:rPr lang="da-DK" sz="1300" dirty="0" err="1"/>
              <a:t>many</a:t>
            </a:r>
            <a:r>
              <a:rPr lang="da-DK" sz="1300" dirty="0"/>
              <a:t> </a:t>
            </a:r>
            <a:r>
              <a:rPr lang="da-DK" sz="1300" dirty="0" err="1"/>
              <a:t>cities</a:t>
            </a:r>
            <a:r>
              <a:rPr lang="da-DK" sz="1300" dirty="0"/>
              <a:t> in Europe. And </a:t>
            </a:r>
            <a:r>
              <a:rPr lang="da-DK" sz="1300" dirty="0" err="1"/>
              <a:t>we</a:t>
            </a:r>
            <a:r>
              <a:rPr lang="da-DK" sz="1300" dirty="0"/>
              <a:t> have a </a:t>
            </a:r>
            <a:r>
              <a:rPr lang="da-DK" sz="1300" dirty="0" err="1"/>
              <a:t>big</a:t>
            </a:r>
            <a:r>
              <a:rPr lang="da-DK" sz="1300" dirty="0"/>
              <a:t> </a:t>
            </a:r>
            <a:r>
              <a:rPr lang="da-DK" sz="1300" dirty="0" err="1"/>
              <a:t>export</a:t>
            </a:r>
            <a:r>
              <a:rPr lang="da-DK" sz="1300" dirty="0"/>
              <a:t> potentiale in </a:t>
            </a:r>
            <a:r>
              <a:rPr lang="da-DK" sz="1300" dirty="0" err="1"/>
              <a:t>this</a:t>
            </a:r>
            <a:r>
              <a:rPr lang="da-DK" sz="1300" dirty="0"/>
              <a:t> </a:t>
            </a:r>
            <a:r>
              <a:rPr lang="da-DK" sz="1300" dirty="0" err="1"/>
              <a:t>respect</a:t>
            </a:r>
            <a:r>
              <a:rPr lang="da-DK" sz="1300" dirty="0"/>
              <a:t> with </a:t>
            </a:r>
            <a:r>
              <a:rPr lang="da-DK" sz="1300" dirty="0" err="1"/>
              <a:t>our</a:t>
            </a:r>
            <a:r>
              <a:rPr lang="da-DK" sz="1300" dirty="0"/>
              <a:t> </a:t>
            </a:r>
            <a:r>
              <a:rPr lang="da-DK" sz="1300" dirty="0" err="1"/>
              <a:t>triple</a:t>
            </a:r>
            <a:r>
              <a:rPr lang="da-DK" sz="1300" dirty="0"/>
              <a:t> </a:t>
            </a:r>
            <a:r>
              <a:rPr lang="da-DK" sz="1300" dirty="0" err="1"/>
              <a:t>helix</a:t>
            </a:r>
            <a:r>
              <a:rPr lang="da-DK" sz="1300" dirty="0"/>
              <a:t> solutions and </a:t>
            </a:r>
            <a:r>
              <a:rPr lang="da-DK" sz="1300" dirty="0" err="1"/>
              <a:t>cross</a:t>
            </a:r>
            <a:r>
              <a:rPr lang="da-DK" sz="1300" dirty="0"/>
              <a:t> </a:t>
            </a:r>
            <a:r>
              <a:rPr lang="da-DK" sz="1300" dirty="0" err="1"/>
              <a:t>sectroal</a:t>
            </a:r>
            <a:r>
              <a:rPr lang="da-DK" sz="1300" dirty="0"/>
              <a:t> </a:t>
            </a:r>
            <a:r>
              <a:rPr lang="da-DK" sz="1300" dirty="0" err="1"/>
              <a:t>knowledge</a:t>
            </a:r>
            <a:r>
              <a:rPr lang="da-DK" sz="1300" dirty="0"/>
              <a:t> in </a:t>
            </a:r>
            <a:r>
              <a:rPr lang="da-DK" sz="1300" dirty="0" err="1"/>
              <a:t>this</a:t>
            </a:r>
            <a:r>
              <a:rPr lang="da-DK" sz="1300" dirty="0"/>
              <a:t> </a:t>
            </a:r>
            <a:r>
              <a:rPr lang="da-DK" sz="1300" dirty="0" err="1"/>
              <a:t>area</a:t>
            </a:r>
            <a:r>
              <a:rPr lang="da-DK" sz="1300" dirty="0"/>
              <a:t>. To showcase </a:t>
            </a:r>
            <a:r>
              <a:rPr lang="da-DK" sz="1300" dirty="0" err="1"/>
              <a:t>these</a:t>
            </a:r>
            <a:r>
              <a:rPr lang="da-DK" sz="1300" dirty="0"/>
              <a:t> solutions (</a:t>
            </a:r>
            <a:r>
              <a:rPr lang="da-DK" sz="1300" dirty="0" err="1"/>
              <a:t>Climatorium</a:t>
            </a:r>
            <a:r>
              <a:rPr lang="da-DK" sz="1300" dirty="0"/>
              <a:t> and </a:t>
            </a:r>
            <a:r>
              <a:rPr lang="da-DK" sz="1300" dirty="0" err="1"/>
              <a:t>AquaGlobe</a:t>
            </a:r>
            <a:r>
              <a:rPr lang="da-DK" sz="1300" dirty="0"/>
              <a:t>) </a:t>
            </a:r>
            <a:r>
              <a:rPr lang="da-DK" sz="1300" dirty="0" err="1"/>
              <a:t>makes</a:t>
            </a:r>
            <a:r>
              <a:rPr lang="da-DK" sz="1300" dirty="0"/>
              <a:t> </a:t>
            </a:r>
            <a:r>
              <a:rPr lang="da-DK" sz="1300" dirty="0" err="1"/>
              <a:t>sense</a:t>
            </a:r>
            <a:r>
              <a:rPr lang="da-DK" sz="1300" dirty="0"/>
              <a:t>!</a:t>
            </a:r>
          </a:p>
          <a:p>
            <a:pPr defTabSz="990478">
              <a:defRPr/>
            </a:pPr>
            <a:endParaRPr lang="da-DK" sz="1300" dirty="0"/>
          </a:p>
          <a:p>
            <a:pPr defTabSz="990478">
              <a:defRPr/>
            </a:pPr>
            <a:r>
              <a:rPr lang="da-DK" sz="1300" dirty="0"/>
              <a:t>Challenges=</a:t>
            </a:r>
            <a:r>
              <a:rPr lang="da-DK" sz="1300" dirty="0" err="1"/>
              <a:t>opportunities</a:t>
            </a:r>
            <a:r>
              <a:rPr lang="da-DK" sz="1300" dirty="0"/>
              <a:t> – the </a:t>
            </a:r>
            <a:r>
              <a:rPr lang="da-DK" sz="1300" dirty="0" err="1"/>
              <a:t>market</a:t>
            </a:r>
            <a:r>
              <a:rPr lang="da-DK" sz="1300" dirty="0"/>
              <a:t> for </a:t>
            </a:r>
            <a:r>
              <a:rPr lang="da-DK" sz="1300" dirty="0" err="1"/>
              <a:t>these</a:t>
            </a:r>
            <a:r>
              <a:rPr lang="da-DK" sz="1300" dirty="0"/>
              <a:t> products and services is </a:t>
            </a:r>
            <a:r>
              <a:rPr lang="da-DK" sz="1300" dirty="0" err="1"/>
              <a:t>huge</a:t>
            </a:r>
            <a:r>
              <a:rPr lang="da-DK" sz="1300" dirty="0"/>
              <a:t> (500 billion USD/</a:t>
            </a:r>
            <a:r>
              <a:rPr lang="da-DK" sz="1300" dirty="0" err="1"/>
              <a:t>year</a:t>
            </a:r>
            <a:r>
              <a:rPr lang="da-DK" sz="1300" dirty="0"/>
              <a:t>) and growing (100 billion USD/</a:t>
            </a:r>
            <a:r>
              <a:rPr lang="da-DK" sz="1300" dirty="0" err="1"/>
              <a:t>year</a:t>
            </a:r>
            <a:r>
              <a:rPr lang="da-DK" sz="1300" dirty="0"/>
              <a:t>)</a:t>
            </a:r>
            <a:br>
              <a:rPr lang="da-DK" sz="1300" dirty="0"/>
            </a:br>
            <a:endParaRPr lang="da-DK" sz="1300" dirty="0"/>
          </a:p>
          <a:p>
            <a:pPr defTabSz="990478">
              <a:defRPr/>
            </a:pPr>
            <a:r>
              <a:rPr lang="da-DK" sz="1300" dirty="0"/>
              <a:t>Tværgående samarbejde skaber nye relationer på tværs, der skaber nye muligheder (VIA + Lemvig Forskning/kommune) -&gt; CBL</a:t>
            </a:r>
          </a:p>
          <a:p>
            <a:pPr defTabSz="990478">
              <a:defRPr/>
            </a:pPr>
            <a:endParaRPr lang="da-DK" sz="1300" dirty="0"/>
          </a:p>
          <a:p>
            <a:pPr defTabSz="990478">
              <a:defRPr/>
            </a:pPr>
            <a:r>
              <a:rPr lang="da-DK" sz="1300" dirty="0"/>
              <a:t>Hele verden har udfordringer i små byer, så det er relevant at vi fremviser løsninger på disse udfordringer i vores udstillingsvinduer (ikke kun </a:t>
            </a:r>
            <a:r>
              <a:rPr lang="da-DK" sz="1300" dirty="0" err="1"/>
              <a:t>millonbyer</a:t>
            </a:r>
            <a:r>
              <a:rPr lang="da-DK" sz="1300" dirty="0"/>
              <a:t>)</a:t>
            </a:r>
          </a:p>
          <a:p>
            <a:endParaRPr lang="da-DK"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503533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US" dirty="0"/>
              <a:t>The Danish </a:t>
            </a:r>
            <a:r>
              <a:rPr lang="en-US" dirty="0" err="1"/>
              <a:t>cca</a:t>
            </a:r>
            <a:r>
              <a:rPr lang="en-US" dirty="0"/>
              <a:t> plans should</a:t>
            </a:r>
            <a:r>
              <a:rPr lang="en-US" baseline="0" dirty="0"/>
              <a:t> be</a:t>
            </a:r>
            <a:r>
              <a:rPr lang="en-US" dirty="0"/>
              <a:t> integrated into the Municipal Spatial</a:t>
            </a:r>
            <a:r>
              <a:rPr lang="en-US" baseline="0" dirty="0"/>
              <a:t> Plan </a:t>
            </a:r>
            <a:r>
              <a:rPr lang="da-DK" dirty="0"/>
              <a:t>and </a:t>
            </a:r>
            <a:r>
              <a:rPr lang="da-DK" dirty="0" err="1"/>
              <a:t>relate</a:t>
            </a:r>
            <a:r>
              <a:rPr lang="da-DK" dirty="0"/>
              <a:t> </a:t>
            </a:r>
            <a:r>
              <a:rPr lang="da-DK" dirty="0" err="1"/>
              <a:t>directly</a:t>
            </a:r>
            <a:r>
              <a:rPr lang="da-DK" dirty="0"/>
              <a:t> to the Water Framework Directive and the </a:t>
            </a:r>
            <a:r>
              <a:rPr lang="da-DK" dirty="0" err="1"/>
              <a:t>Flood</a:t>
            </a:r>
            <a:r>
              <a:rPr lang="da-DK" dirty="0"/>
              <a:t> Directive.</a:t>
            </a:r>
          </a:p>
          <a:p>
            <a:endParaRPr lang="da-DK" dirty="0"/>
          </a:p>
          <a:p>
            <a:r>
              <a:rPr lang="da-DK" dirty="0"/>
              <a:t>The CCA-plans</a:t>
            </a:r>
            <a:r>
              <a:rPr lang="da-DK" baseline="0" dirty="0"/>
              <a:t> </a:t>
            </a:r>
            <a:r>
              <a:rPr lang="en-US" dirty="0"/>
              <a:t>summarize the sector plans mentioned.</a:t>
            </a:r>
            <a:endParaRPr lang="en-GB"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236838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GB" dirty="0"/>
              <a:t>As you see from this table, there is no-one to ensure collaboration cross boundaries between municipalities and water utilities,</a:t>
            </a:r>
          </a:p>
          <a:p>
            <a:r>
              <a:rPr lang="en-GB" dirty="0"/>
              <a:t>and it is not </a:t>
            </a:r>
            <a:r>
              <a:rPr lang="en-US" dirty="0"/>
              <a:t>defined how citizens' interests should be taken care of.</a:t>
            </a:r>
          </a:p>
          <a:p>
            <a:endParaRPr lang="en-US" dirty="0"/>
          </a:p>
          <a:p>
            <a:r>
              <a:rPr lang="en-US" dirty="0"/>
              <a:t>This illustration is from the guidance in </a:t>
            </a:r>
            <a:r>
              <a:rPr lang="en-US" dirty="0" err="1"/>
              <a:t>cca</a:t>
            </a:r>
            <a:r>
              <a:rPr lang="en-US" dirty="0"/>
              <a:t>-plans from the Ministry of the Environment. </a:t>
            </a:r>
            <a:r>
              <a:rPr lang="en-US" sz="1300" dirty="0"/>
              <a:t>The illustration is meant as an example of organizing the work with CCA-plans</a:t>
            </a:r>
            <a:endParaRPr lang="en-GB"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47670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it-IT" dirty="0"/>
              <a:t>The CoM office provides support</a:t>
            </a:r>
            <a:r>
              <a:rPr lang="it-IT" baseline="0" dirty="0"/>
              <a:t> to the CoM community for: </a:t>
            </a:r>
          </a:p>
          <a:p>
            <a:pPr marL="171450" indent="-171450">
              <a:buFontTx/>
              <a:buChar char="-"/>
            </a:pPr>
            <a:r>
              <a:rPr lang="it-IT" dirty="0"/>
              <a:t>Capacity building to increase local authorities understanding of public available financial resources </a:t>
            </a:r>
          </a:p>
          <a:p>
            <a:pPr marL="628650" lvl="1" indent="-171450">
              <a:buFontTx/>
              <a:buChar char="-"/>
            </a:pPr>
            <a:r>
              <a:rPr lang="it-IT" b="1" dirty="0"/>
              <a:t>Goal</a:t>
            </a:r>
            <a:r>
              <a:rPr lang="it-IT" dirty="0"/>
              <a:t>: to make sure all CoM</a:t>
            </a:r>
            <a:r>
              <a:rPr lang="it-IT" baseline="0" dirty="0"/>
              <a:t> signatories and coordinators know what are the different funding options they might have</a:t>
            </a:r>
          </a:p>
          <a:p>
            <a:pPr marL="628650" lvl="1" indent="-171450">
              <a:buFontTx/>
              <a:buChar char="-"/>
            </a:pPr>
            <a:r>
              <a:rPr lang="it-IT" b="1" baseline="0" dirty="0"/>
              <a:t>How</a:t>
            </a:r>
            <a:r>
              <a:rPr lang="it-IT" baseline="0" dirty="0"/>
              <a:t>: via a clear classification of the different funding programmes for local authorities working on climate and energy, with webinars, events, case studies examples etc</a:t>
            </a:r>
            <a:endParaRPr lang="it-IT" dirty="0"/>
          </a:p>
          <a:p>
            <a:pPr marL="171450" indent="-171450">
              <a:buFontTx/>
              <a:buChar char="-"/>
            </a:pPr>
            <a:r>
              <a:rPr lang="it-IT" dirty="0"/>
              <a:t>Capacity building to improve the access of local authorities to public available financial resources </a:t>
            </a:r>
          </a:p>
          <a:p>
            <a:pPr marL="628650" lvl="1" indent="-171450">
              <a:buFontTx/>
              <a:buChar char="-"/>
            </a:pPr>
            <a:r>
              <a:rPr lang="it-IT" b="1" dirty="0"/>
              <a:t>Goal</a:t>
            </a:r>
            <a:r>
              <a:rPr lang="it-IT" dirty="0"/>
              <a:t>: to make sure all CoM signatories and coordinators know what the different funding programme offer</a:t>
            </a:r>
          </a:p>
          <a:p>
            <a:pPr marL="628650" lvl="1" indent="-171450">
              <a:buFontTx/>
              <a:buChar char="-"/>
            </a:pPr>
            <a:r>
              <a:rPr lang="it-IT" b="1" dirty="0"/>
              <a:t>How</a:t>
            </a:r>
            <a:r>
              <a:rPr lang="it-IT" dirty="0"/>
              <a:t>: via key info and indication about</a:t>
            </a:r>
            <a:r>
              <a:rPr lang="it-IT" baseline="0" dirty="0"/>
              <a:t> what the different programme can finance (link to SECAP sectors), which SECAP development stage(s) they can finance (plan develoment, SECAP implementation, hiring of experts), with webinars, events, case studies examples, lessons learnt publications etc</a:t>
            </a:r>
            <a:endParaRPr lang="it-IT" dirty="0"/>
          </a:p>
          <a:p>
            <a:pPr marL="171450" indent="-171450">
              <a:buFontTx/>
              <a:buChar char="-"/>
            </a:pPr>
            <a:r>
              <a:rPr lang="it-IT" dirty="0"/>
              <a:t>Capacity building and knowledge sharing to support the implementations of innovative financial schemes and business models</a:t>
            </a:r>
          </a:p>
          <a:p>
            <a:pPr marL="628650" lvl="1" indent="-171450">
              <a:buFontTx/>
              <a:buChar char="-"/>
            </a:pPr>
            <a:r>
              <a:rPr lang="it-IT" b="1" dirty="0"/>
              <a:t>Goal</a:t>
            </a:r>
            <a:r>
              <a:rPr lang="it-IT" dirty="0"/>
              <a:t>: to make sure CoM signatories</a:t>
            </a:r>
            <a:r>
              <a:rPr lang="it-IT" baseline="0" dirty="0"/>
              <a:t> do not only look at public grants, but also use financing schemes, and/or use public grants to set-up innovative schemes</a:t>
            </a:r>
          </a:p>
          <a:p>
            <a:pPr marL="628650" lvl="1" indent="-171450">
              <a:buFontTx/>
              <a:buChar char="-"/>
            </a:pPr>
            <a:r>
              <a:rPr lang="it-IT" b="1" baseline="0" dirty="0"/>
              <a:t>How</a:t>
            </a:r>
            <a:r>
              <a:rPr lang="it-IT" baseline="0" dirty="0"/>
              <a:t>: via key info on different schemes, examples, case studies, webinars, events etc </a:t>
            </a:r>
            <a:endParaRPr lang="it-IT" dirty="0"/>
          </a:p>
          <a:p>
            <a:pPr marL="171450" indent="-171450">
              <a:buFontTx/>
              <a:buChar char="-"/>
            </a:pPr>
            <a:endParaRPr lang="en-GB" dirty="0"/>
          </a:p>
          <a:p>
            <a:endParaRPr lang="en-GB" dirty="0"/>
          </a:p>
        </p:txBody>
      </p:sp>
      <p:sp>
        <p:nvSpPr>
          <p:cNvPr id="4" name="Slide Number Placeholder 3"/>
          <p:cNvSpPr>
            <a:spLocks noGrp="1"/>
          </p:cNvSpPr>
          <p:nvPr>
            <p:ph type="sldNum" sz="quarter" idx="10"/>
          </p:nvPr>
        </p:nvSpPr>
        <p:spPr/>
        <p:txBody>
          <a:bodyPr/>
          <a:lstStyle/>
          <a:p>
            <a:fld id="{CAA5AE36-1A02-43B9-8F9D-CF0C6622FA01}" type="slidenum">
              <a:rPr lang="en-GB" smtClean="0">
                <a:solidFill>
                  <a:prstClr val="black"/>
                </a:solidFill>
              </a:rPr>
              <a:pPr/>
              <a:t>9</a:t>
            </a:fld>
            <a:endParaRPr lang="en-GB">
              <a:solidFill>
                <a:prstClr val="black"/>
              </a:solidFill>
            </a:endParaRPr>
          </a:p>
        </p:txBody>
      </p:sp>
    </p:spTree>
    <p:extLst>
      <p:ext uri="{BB962C8B-B14F-4D97-AF65-F5344CB8AC3E}">
        <p14:creationId xmlns:p14="http://schemas.microsoft.com/office/powerpoint/2010/main" val="19554864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185715" indent="-185715">
              <a:buFontTx/>
              <a:buChar char="-"/>
            </a:pPr>
            <a:r>
              <a:rPr lang="da-DK" dirty="0"/>
              <a:t>The </a:t>
            </a:r>
            <a:r>
              <a:rPr lang="da-DK" dirty="0" err="1"/>
              <a:t>danish</a:t>
            </a:r>
            <a:r>
              <a:rPr lang="da-DK" dirty="0"/>
              <a:t> </a:t>
            </a:r>
            <a:r>
              <a:rPr lang="da-DK" dirty="0" err="1"/>
              <a:t>cities</a:t>
            </a:r>
            <a:r>
              <a:rPr lang="da-DK" dirty="0"/>
              <a:t> </a:t>
            </a:r>
            <a:r>
              <a:rPr lang="da-DK" dirty="0" err="1"/>
              <a:t>are</a:t>
            </a:r>
            <a:r>
              <a:rPr lang="da-DK" dirty="0"/>
              <a:t> </a:t>
            </a:r>
            <a:r>
              <a:rPr lang="da-DK" dirty="0" err="1"/>
              <a:t>quite</a:t>
            </a:r>
            <a:r>
              <a:rPr lang="da-DK" dirty="0"/>
              <a:t> small, so</a:t>
            </a:r>
            <a:r>
              <a:rPr lang="da-DK" baseline="0" dirty="0"/>
              <a:t> </a:t>
            </a:r>
            <a:r>
              <a:rPr lang="da-DK" baseline="0" dirty="0" err="1"/>
              <a:t>we</a:t>
            </a:r>
            <a:r>
              <a:rPr lang="da-DK" baseline="0" dirty="0"/>
              <a:t> </a:t>
            </a:r>
            <a:r>
              <a:rPr lang="da-DK" baseline="0" dirty="0" err="1"/>
              <a:t>don´t</a:t>
            </a:r>
            <a:r>
              <a:rPr lang="da-DK" baseline="0" dirty="0"/>
              <a:t> have </a:t>
            </a:r>
            <a:r>
              <a:rPr lang="da-DK" baseline="0" dirty="0" err="1"/>
              <a:t>experience</a:t>
            </a:r>
            <a:r>
              <a:rPr lang="da-DK" baseline="0" dirty="0"/>
              <a:t> in large </a:t>
            </a:r>
            <a:r>
              <a:rPr lang="da-DK" baseline="0" dirty="0" err="1"/>
              <a:t>scale</a:t>
            </a:r>
            <a:r>
              <a:rPr lang="da-DK" baseline="0" dirty="0"/>
              <a:t> solutions. All relevant </a:t>
            </a:r>
            <a:r>
              <a:rPr lang="da-DK" baseline="0" dirty="0" err="1"/>
              <a:t>capabilites</a:t>
            </a:r>
            <a:r>
              <a:rPr lang="da-DK" baseline="0" dirty="0"/>
              <a:t> </a:t>
            </a:r>
            <a:r>
              <a:rPr lang="da-DK" baseline="0" dirty="0" err="1"/>
              <a:t>are</a:t>
            </a:r>
            <a:r>
              <a:rPr lang="da-DK" baseline="0" dirty="0"/>
              <a:t> not present </a:t>
            </a:r>
            <a:r>
              <a:rPr lang="da-DK" baseline="0" dirty="0" err="1"/>
              <a:t>locally</a:t>
            </a:r>
            <a:r>
              <a:rPr lang="da-DK" baseline="0" dirty="0"/>
              <a:t>. </a:t>
            </a:r>
          </a:p>
          <a:p>
            <a:pPr marL="185715" indent="-185715">
              <a:buFontTx/>
              <a:buChar char="-"/>
            </a:pPr>
            <a:r>
              <a:rPr lang="da-DK" baseline="0" dirty="0"/>
              <a:t>Challenges </a:t>
            </a:r>
            <a:r>
              <a:rPr lang="da-DK" baseline="0" dirty="0" err="1"/>
              <a:t>differ</a:t>
            </a:r>
            <a:r>
              <a:rPr lang="da-DK" baseline="0" dirty="0"/>
              <a:t> from </a:t>
            </a:r>
            <a:r>
              <a:rPr lang="da-DK" baseline="0" dirty="0" err="1"/>
              <a:t>town</a:t>
            </a:r>
            <a:r>
              <a:rPr lang="da-DK" baseline="0" dirty="0"/>
              <a:t> to </a:t>
            </a:r>
            <a:r>
              <a:rPr lang="da-DK" baseline="0" dirty="0" err="1"/>
              <a:t>town</a:t>
            </a:r>
            <a:r>
              <a:rPr lang="da-DK" baseline="0" dirty="0"/>
              <a:t> – </a:t>
            </a:r>
            <a:r>
              <a:rPr lang="da-DK" baseline="0" dirty="0" err="1"/>
              <a:t>difficult</a:t>
            </a:r>
            <a:r>
              <a:rPr lang="da-DK" baseline="0" dirty="0"/>
              <a:t> to </a:t>
            </a:r>
            <a:r>
              <a:rPr lang="da-DK" baseline="0" dirty="0" err="1"/>
              <a:t>make</a:t>
            </a:r>
            <a:r>
              <a:rPr lang="da-DK" baseline="0" dirty="0"/>
              <a:t> solutions </a:t>
            </a:r>
            <a:r>
              <a:rPr lang="da-DK" baseline="0" dirty="0" err="1"/>
              <a:t>that</a:t>
            </a:r>
            <a:r>
              <a:rPr lang="da-DK" baseline="0" dirty="0"/>
              <a:t> </a:t>
            </a:r>
            <a:r>
              <a:rPr lang="da-DK" baseline="0" dirty="0" err="1"/>
              <a:t>fits</a:t>
            </a:r>
            <a:r>
              <a:rPr lang="da-DK" baseline="0" dirty="0"/>
              <a:t> all </a:t>
            </a:r>
            <a:r>
              <a:rPr lang="da-DK" baseline="0" dirty="0" err="1"/>
              <a:t>local</a:t>
            </a:r>
            <a:r>
              <a:rPr lang="da-DK" baseline="0" dirty="0"/>
              <a:t> </a:t>
            </a:r>
            <a:r>
              <a:rPr lang="da-DK" baseline="0" dirty="0" err="1"/>
              <a:t>needs</a:t>
            </a:r>
            <a:r>
              <a:rPr lang="da-DK" baseline="0" dirty="0"/>
              <a:t>. </a:t>
            </a:r>
          </a:p>
          <a:p>
            <a:pPr marL="185715" indent="-185715">
              <a:buFontTx/>
              <a:buChar char="-"/>
            </a:pPr>
            <a:r>
              <a:rPr lang="da-DK" baseline="0" dirty="0" err="1"/>
              <a:t>Capabilites</a:t>
            </a:r>
            <a:r>
              <a:rPr lang="da-DK" baseline="0" dirty="0"/>
              <a:t> </a:t>
            </a:r>
            <a:r>
              <a:rPr lang="da-DK" baseline="0" dirty="0" err="1"/>
              <a:t>are</a:t>
            </a:r>
            <a:r>
              <a:rPr lang="da-DK" baseline="0" dirty="0"/>
              <a:t> </a:t>
            </a:r>
            <a:r>
              <a:rPr lang="da-DK" baseline="0" dirty="0" err="1"/>
              <a:t>spread</a:t>
            </a:r>
            <a:r>
              <a:rPr lang="da-DK" baseline="0" dirty="0"/>
              <a:t> </a:t>
            </a:r>
            <a:r>
              <a:rPr lang="da-DK" baseline="0" dirty="0" err="1"/>
              <a:t>across</a:t>
            </a:r>
            <a:r>
              <a:rPr lang="da-DK" baseline="0" dirty="0"/>
              <a:t> </a:t>
            </a:r>
            <a:r>
              <a:rPr lang="da-DK" baseline="0" dirty="0" err="1"/>
              <a:t>many</a:t>
            </a:r>
            <a:r>
              <a:rPr lang="da-DK" baseline="0" dirty="0"/>
              <a:t> </a:t>
            </a:r>
            <a:r>
              <a:rPr lang="da-DK" baseline="0" dirty="0" err="1"/>
              <a:t>different</a:t>
            </a:r>
            <a:r>
              <a:rPr lang="da-DK" baseline="0" dirty="0"/>
              <a:t> </a:t>
            </a:r>
            <a:r>
              <a:rPr lang="da-DK" baseline="0" dirty="0" err="1"/>
              <a:t>stakeholders</a:t>
            </a:r>
            <a:r>
              <a:rPr lang="da-DK" baseline="0" dirty="0"/>
              <a:t> and </a:t>
            </a:r>
            <a:r>
              <a:rPr lang="da-DK" baseline="0" dirty="0" err="1"/>
              <a:t>organizations</a:t>
            </a:r>
            <a:r>
              <a:rPr lang="da-DK" baseline="0" dirty="0"/>
              <a:t> </a:t>
            </a:r>
            <a:r>
              <a:rPr lang="da-DK" baseline="0" dirty="0" err="1"/>
              <a:t>how</a:t>
            </a:r>
            <a:r>
              <a:rPr lang="da-DK" baseline="0" dirty="0"/>
              <a:t> do not speak the ”same </a:t>
            </a:r>
            <a:r>
              <a:rPr lang="da-DK" baseline="0" dirty="0" err="1"/>
              <a:t>laungage</a:t>
            </a:r>
            <a:r>
              <a:rPr lang="da-DK" baseline="0" dirty="0"/>
              <a:t>” </a:t>
            </a:r>
            <a:r>
              <a:rPr lang="da-DK" baseline="0" dirty="0" err="1"/>
              <a:t>Triple</a:t>
            </a:r>
            <a:r>
              <a:rPr lang="da-DK" baseline="0" dirty="0"/>
              <a:t> </a:t>
            </a:r>
            <a:r>
              <a:rPr lang="da-DK" baseline="0" dirty="0" err="1"/>
              <a:t>helix</a:t>
            </a:r>
            <a:r>
              <a:rPr lang="da-DK" baseline="0" dirty="0"/>
              <a:t> – illustration</a:t>
            </a:r>
          </a:p>
          <a:p>
            <a:pPr marL="185715" indent="-185715">
              <a:buFontTx/>
              <a:buChar char="-"/>
            </a:pPr>
            <a:r>
              <a:rPr lang="da-DK" baseline="0" dirty="0"/>
              <a:t>It </a:t>
            </a:r>
            <a:r>
              <a:rPr lang="da-DK" baseline="0" dirty="0" err="1"/>
              <a:t>can</a:t>
            </a:r>
            <a:r>
              <a:rPr lang="da-DK" baseline="0" dirty="0"/>
              <a:t> </a:t>
            </a:r>
            <a:r>
              <a:rPr lang="da-DK" baseline="0" dirty="0" err="1"/>
              <a:t>be</a:t>
            </a:r>
            <a:r>
              <a:rPr lang="da-DK" baseline="0" dirty="0"/>
              <a:t> a </a:t>
            </a:r>
            <a:r>
              <a:rPr lang="da-DK" baseline="0" dirty="0" err="1"/>
              <a:t>big</a:t>
            </a:r>
            <a:r>
              <a:rPr lang="da-DK" baseline="0" dirty="0"/>
              <a:t> barriere, </a:t>
            </a:r>
            <a:r>
              <a:rPr lang="da-DK" baseline="0" dirty="0" err="1"/>
              <a:t>that</a:t>
            </a:r>
            <a:r>
              <a:rPr lang="da-DK" baseline="0" dirty="0"/>
              <a:t> all </a:t>
            </a:r>
            <a:r>
              <a:rPr lang="da-DK" baseline="0" dirty="0" err="1"/>
              <a:t>our</a:t>
            </a:r>
            <a:r>
              <a:rPr lang="da-DK" baseline="0" dirty="0"/>
              <a:t> assets a </a:t>
            </a:r>
            <a:r>
              <a:rPr lang="da-DK" baseline="0" dirty="0" err="1"/>
              <a:t>located</a:t>
            </a:r>
            <a:r>
              <a:rPr lang="da-DK" baseline="0" dirty="0"/>
              <a:t> in the </a:t>
            </a:r>
            <a:r>
              <a:rPr lang="da-DK" baseline="0" dirty="0" err="1"/>
              <a:t>town</a:t>
            </a:r>
            <a:r>
              <a:rPr lang="da-DK" baseline="0" dirty="0"/>
              <a:t> – </a:t>
            </a:r>
            <a:r>
              <a:rPr lang="da-DK" baseline="0" dirty="0" err="1"/>
              <a:t>since</a:t>
            </a:r>
            <a:r>
              <a:rPr lang="da-DK" baseline="0" dirty="0"/>
              <a:t> the </a:t>
            </a:r>
            <a:r>
              <a:rPr lang="da-DK" baseline="0" dirty="0" err="1"/>
              <a:t>because</a:t>
            </a:r>
            <a:r>
              <a:rPr lang="da-DK" baseline="0" dirty="0"/>
              <a:t> of the </a:t>
            </a:r>
            <a:r>
              <a:rPr lang="da-DK" baseline="0" dirty="0" err="1"/>
              <a:t>get</a:t>
            </a:r>
            <a:r>
              <a:rPr lang="da-DK" baseline="0" dirty="0"/>
              <a:t> all the attention. </a:t>
            </a:r>
            <a:r>
              <a:rPr lang="da-DK" baseline="0" dirty="0" err="1"/>
              <a:t>Often</a:t>
            </a:r>
            <a:r>
              <a:rPr lang="da-DK" baseline="0" dirty="0"/>
              <a:t> the right and </a:t>
            </a:r>
            <a:r>
              <a:rPr lang="da-DK" baseline="0" dirty="0" err="1"/>
              <a:t>cheapest</a:t>
            </a:r>
            <a:r>
              <a:rPr lang="da-DK" baseline="0" dirty="0"/>
              <a:t> solutions </a:t>
            </a:r>
            <a:r>
              <a:rPr lang="da-DK" baseline="0" dirty="0" err="1"/>
              <a:t>can</a:t>
            </a:r>
            <a:r>
              <a:rPr lang="da-DK" baseline="0" dirty="0"/>
              <a:t> </a:t>
            </a:r>
            <a:r>
              <a:rPr lang="da-DK" baseline="0" dirty="0" err="1"/>
              <a:t>be</a:t>
            </a:r>
            <a:r>
              <a:rPr lang="da-DK" baseline="0" dirty="0"/>
              <a:t> made at the </a:t>
            </a:r>
            <a:r>
              <a:rPr lang="da-DK" baseline="0" dirty="0" err="1"/>
              <a:t>upstream</a:t>
            </a:r>
            <a:r>
              <a:rPr lang="da-DK" baseline="0" dirty="0"/>
              <a:t> at the </a:t>
            </a:r>
            <a:r>
              <a:rPr lang="da-DK" baseline="0" dirty="0" err="1"/>
              <a:t>countyside</a:t>
            </a:r>
            <a:r>
              <a:rPr lang="da-DK" baseline="0" dirty="0"/>
              <a:t>! </a:t>
            </a:r>
          </a:p>
          <a:p>
            <a:endParaRPr lang="da-DK"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8392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pPr marL="185715" indent="-185715">
              <a:buFont typeface="Arial" panose="020B0604020202020204" pitchFamily="34" charset="0"/>
              <a:buChar char="•"/>
            </a:pPr>
            <a:r>
              <a:rPr lang="en-US" dirty="0"/>
              <a:t>Create an organ that thinks across climate actors</a:t>
            </a:r>
          </a:p>
          <a:p>
            <a:pPr marL="185715" indent="-185715">
              <a:buFont typeface="Arial" panose="020B0604020202020204" pitchFamily="34" charset="0"/>
              <a:buChar char="•"/>
            </a:pPr>
            <a:r>
              <a:rPr lang="en-US" dirty="0"/>
              <a:t>Create a system that is thinking strategically long term (more than 4 years) and an associated financing model (</a:t>
            </a:r>
            <a:r>
              <a:rPr lang="en-US" dirty="0" err="1"/>
              <a:t>eg</a:t>
            </a:r>
            <a:r>
              <a:rPr lang="en-US" dirty="0"/>
              <a:t> establishment - life time considerations)</a:t>
            </a:r>
          </a:p>
          <a:p>
            <a:pPr marL="185715" indent="-185715">
              <a:buFont typeface="Arial" panose="020B0604020202020204" pitchFamily="34" charset="0"/>
              <a:buChar char="•"/>
            </a:pPr>
            <a:r>
              <a:rPr lang="en-US" dirty="0"/>
              <a:t>There is inspiration to pick up in Singapore and Holland, for example, where the topic overrides other sectors' planning. It may appear undemocratic, but maybe it is necessary. Such considerations will be addressed in the project in some years.</a:t>
            </a:r>
          </a:p>
          <a:p>
            <a:pPr marL="185715" indent="-185715">
              <a:buFont typeface="Arial" panose="020B0604020202020204" pitchFamily="34" charset="0"/>
              <a:buChar char="•"/>
            </a:pPr>
            <a:r>
              <a:rPr lang="en-US" dirty="0"/>
              <a:t>Awareness among the wider population </a:t>
            </a:r>
            <a:r>
              <a:rPr lang="en-US"/>
              <a:t>– education</a:t>
            </a:r>
            <a:endParaRPr lang="en-GB" dirty="0"/>
          </a:p>
          <a:p>
            <a:endParaRPr lang="da-DK" dirty="0"/>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323623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a:p>
        </p:txBody>
      </p:sp>
      <p:sp>
        <p:nvSpPr>
          <p:cNvPr id="4" name="Pladsholder til dias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1A9A07-FDF0-48D4-9B4F-BDAE0C2B38B8}" type="slidenum">
              <a:rPr kumimoji="0" lang="da-DK"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da-DK"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656338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AA5AE36-1A02-43B9-8F9D-CF0C6622FA01}" type="slidenum">
              <a:rPr lang="en-GB" smtClean="0">
                <a:solidFill>
                  <a:prstClr val="black"/>
                </a:solidFill>
              </a:rPr>
              <a:pPr/>
              <a:t>80</a:t>
            </a:fld>
            <a:endParaRPr lang="en-GB">
              <a:solidFill>
                <a:prstClr val="black"/>
              </a:solidFill>
            </a:endParaRPr>
          </a:p>
        </p:txBody>
      </p:sp>
    </p:spTree>
    <p:extLst>
      <p:ext uri="{BB962C8B-B14F-4D97-AF65-F5344CB8AC3E}">
        <p14:creationId xmlns:p14="http://schemas.microsoft.com/office/powerpoint/2010/main" val="1087339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AA5AE36-1A02-43B9-8F9D-CF0C6622FA01}" type="slidenum">
              <a:rPr lang="en-GB" smtClean="0">
                <a:solidFill>
                  <a:prstClr val="black"/>
                </a:solidFill>
              </a:rPr>
              <a:pPr/>
              <a:t>10</a:t>
            </a:fld>
            <a:endParaRPr lang="en-GB">
              <a:solidFill>
                <a:prstClr val="black"/>
              </a:solidFill>
            </a:endParaRPr>
          </a:p>
        </p:txBody>
      </p:sp>
    </p:spTree>
    <p:extLst>
      <p:ext uri="{BB962C8B-B14F-4D97-AF65-F5344CB8AC3E}">
        <p14:creationId xmlns:p14="http://schemas.microsoft.com/office/powerpoint/2010/main" val="1955486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An example</a:t>
            </a:r>
            <a:r>
              <a:rPr lang="it-IT" baseline="0" dirty="0"/>
              <a:t> of how the guide look like – if needed use the website </a:t>
            </a:r>
          </a:p>
          <a:p>
            <a:r>
              <a:rPr lang="it-IT" baseline="0" dirty="0"/>
              <a:t>Download as pdf </a:t>
            </a:r>
            <a:endParaRPr lang="en-GB" dirty="0"/>
          </a:p>
        </p:txBody>
      </p:sp>
      <p:sp>
        <p:nvSpPr>
          <p:cNvPr id="4" name="Slide Number Placeholder 3"/>
          <p:cNvSpPr>
            <a:spLocks noGrp="1"/>
          </p:cNvSpPr>
          <p:nvPr>
            <p:ph type="sldNum" sz="quarter" idx="10"/>
          </p:nvPr>
        </p:nvSpPr>
        <p:spPr/>
        <p:txBody>
          <a:bodyPr/>
          <a:lstStyle/>
          <a:p>
            <a:fld id="{CAA5AE36-1A02-43B9-8F9D-CF0C6622FA01}" type="slidenum">
              <a:rPr lang="en-GB" smtClean="0">
                <a:solidFill>
                  <a:prstClr val="black"/>
                </a:solidFill>
              </a:rPr>
              <a:pPr/>
              <a:t>11</a:t>
            </a:fld>
            <a:endParaRPr lang="en-GB">
              <a:solidFill>
                <a:prstClr val="black"/>
              </a:solidFill>
            </a:endParaRPr>
          </a:p>
        </p:txBody>
      </p:sp>
    </p:spTree>
    <p:extLst>
      <p:ext uri="{BB962C8B-B14F-4D97-AF65-F5344CB8AC3E}">
        <p14:creationId xmlns:p14="http://schemas.microsoft.com/office/powerpoint/2010/main" val="3124716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The interactive funding guide is the</a:t>
            </a:r>
            <a:r>
              <a:rPr lang="it-IT" baseline="0" dirty="0"/>
              <a:t> main financing product of the CoMO. The matrix collects information about all relevant funding programmes for the CoM Community. </a:t>
            </a:r>
          </a:p>
          <a:p>
            <a:r>
              <a:rPr lang="it-IT" baseline="0" dirty="0"/>
              <a:t>The guide consists of 5 main categories: </a:t>
            </a:r>
          </a:p>
          <a:p>
            <a:pPr marL="171450" lvl="0" indent="-171450">
              <a:buFontTx/>
              <a:buChar char="-"/>
            </a:pPr>
            <a:r>
              <a:rPr lang="it-IT" baseline="0" dirty="0"/>
              <a:t>European Structural Investment Funds: </a:t>
            </a:r>
            <a:r>
              <a:rPr lang="en-US" sz="1200" kern="1200" dirty="0">
                <a:solidFill>
                  <a:schemeClr val="tx1"/>
                </a:solidFill>
                <a:effectLst/>
                <a:latin typeface="+mn-lt"/>
                <a:ea typeface="+mn-ea"/>
                <a:cs typeface="+mn-cs"/>
              </a:rPr>
              <a:t>Funding channeled via operational </a:t>
            </a:r>
            <a:r>
              <a:rPr lang="en-US" sz="1200" kern="1200" dirty="0" err="1">
                <a:solidFill>
                  <a:schemeClr val="tx1"/>
                </a:solidFill>
                <a:effectLst/>
                <a:latin typeface="+mn-lt"/>
                <a:ea typeface="+mn-ea"/>
                <a:cs typeface="+mn-cs"/>
              </a:rPr>
              <a:t>programmes</a:t>
            </a:r>
            <a:r>
              <a:rPr lang="en-US" sz="1200" kern="1200" dirty="0">
                <a:solidFill>
                  <a:schemeClr val="tx1"/>
                </a:solidFill>
                <a:effectLst/>
                <a:latin typeface="+mn-lt"/>
                <a:ea typeface="+mn-ea"/>
                <a:cs typeface="+mn-cs"/>
              </a:rPr>
              <a:t> in the Member States </a:t>
            </a:r>
            <a:endParaRPr lang="en-GB" sz="1200" kern="1200" dirty="0">
              <a:solidFill>
                <a:schemeClr val="tx1"/>
              </a:solidFill>
              <a:effectLst/>
              <a:latin typeface="+mn-lt"/>
              <a:ea typeface="+mn-ea"/>
              <a:cs typeface="+mn-cs"/>
            </a:endParaRPr>
          </a:p>
          <a:p>
            <a:pPr marL="171450" lvl="0" indent="-171450">
              <a:buFontTx/>
              <a:buChar char="-"/>
            </a:pPr>
            <a:r>
              <a:rPr lang="it-IT" sz="1200" kern="1200" dirty="0">
                <a:solidFill>
                  <a:schemeClr val="tx1"/>
                </a:solidFill>
                <a:effectLst/>
                <a:latin typeface="+mn-lt"/>
                <a:ea typeface="+mn-ea"/>
                <a:cs typeface="+mn-cs"/>
              </a:rPr>
              <a:t>European Funding Programmes</a:t>
            </a:r>
            <a:r>
              <a:rPr lang="it-IT" sz="1200" kern="1200" baseline="0" dirty="0">
                <a:solidFill>
                  <a:schemeClr val="tx1"/>
                </a:solidFill>
                <a:effectLst/>
                <a:latin typeface="+mn-lt"/>
                <a:ea typeface="+mn-ea"/>
                <a:cs typeface="+mn-cs"/>
              </a:rPr>
              <a:t>: </a:t>
            </a:r>
            <a:r>
              <a:rPr lang="en-GB" sz="1200" kern="1200" baseline="0" dirty="0">
                <a:solidFill>
                  <a:schemeClr val="tx1"/>
                </a:solidFill>
                <a:effectLst/>
                <a:latin typeface="+mn-lt"/>
                <a:ea typeface="+mn-ea"/>
                <a:cs typeface="+mn-cs"/>
              </a:rPr>
              <a:t>Direct funding grants from the European Commission or its executive agencies for projects with specific objectives</a:t>
            </a:r>
          </a:p>
          <a:p>
            <a:pPr marL="171450" lvl="0" indent="-171450">
              <a:buFontTx/>
              <a:buChar char="-"/>
            </a:pPr>
            <a:r>
              <a:rPr lang="it-IT" sz="1200" kern="1200" baseline="0" dirty="0">
                <a:solidFill>
                  <a:schemeClr val="tx1"/>
                </a:solidFill>
                <a:effectLst/>
                <a:latin typeface="+mn-lt"/>
                <a:ea typeface="+mn-ea"/>
                <a:cs typeface="+mn-cs"/>
              </a:rPr>
              <a:t>Project development assistance: </a:t>
            </a:r>
            <a:r>
              <a:rPr lang="en-GB" dirty="0"/>
              <a:t>Direct funding grants to public bodies for developing bankable projects </a:t>
            </a:r>
          </a:p>
          <a:p>
            <a:pPr marL="171450" lvl="0" indent="-171450">
              <a:buFontTx/>
              <a:buChar char="-"/>
            </a:pPr>
            <a:r>
              <a:rPr lang="en-GB" dirty="0"/>
              <a:t>Financial Institutions Instruments: Financial products such as loans, guarantees, equity and other risk-bearing mechanisms to support projects</a:t>
            </a:r>
          </a:p>
          <a:p>
            <a:pPr marL="171450" lvl="0" indent="-171450">
              <a:buFontTx/>
              <a:buChar char="-"/>
            </a:pPr>
            <a:r>
              <a:rPr lang="en-GB" dirty="0"/>
              <a:t>Alternative Financing Schemes:</a:t>
            </a:r>
            <a:r>
              <a:rPr lang="en-GB" baseline="0" dirty="0"/>
              <a:t> </a:t>
            </a:r>
            <a:r>
              <a:rPr lang="en-GB" dirty="0"/>
              <a:t>Financial channels and instruments that have emerged outside of the traditional finance system</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AA5AE36-1A02-43B9-8F9D-CF0C6622FA01}" type="slidenum">
              <a:rPr lang="en-GB" smtClean="0">
                <a:solidFill>
                  <a:prstClr val="black"/>
                </a:solidFill>
              </a:rPr>
              <a:pPr/>
              <a:t>12</a:t>
            </a:fld>
            <a:endParaRPr lang="en-GB">
              <a:solidFill>
                <a:prstClr val="black"/>
              </a:solidFill>
            </a:endParaRPr>
          </a:p>
        </p:txBody>
      </p:sp>
    </p:spTree>
    <p:extLst>
      <p:ext uri="{BB962C8B-B14F-4D97-AF65-F5344CB8AC3E}">
        <p14:creationId xmlns:p14="http://schemas.microsoft.com/office/powerpoint/2010/main" val="2000183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15362" name="Notes Placeholder 2"/>
          <p:cNvSpPr>
            <a:spLocks noGrp="1"/>
          </p:cNvSpPr>
          <p:nvPr>
            <p:ph type="body" idx="1"/>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p>
            <a:endParaRPr lang="en-GB" altLang="x-none" dirty="0">
              <a:ea typeface="ＭＳ Ｐゴシック" charset="-128"/>
            </a:endParaRPr>
          </a:p>
        </p:txBody>
      </p:sp>
      <p:sp>
        <p:nvSpPr>
          <p:cNvPr id="15363" name="Slide Number Placeholder 3"/>
          <p:cNvSpPr>
            <a:spLocks noGrp="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a:defRPr sz="2400">
                <a:solidFill>
                  <a:schemeClr val="tx1"/>
                </a:solidFill>
                <a:latin typeface="Arial" charset="0"/>
                <a:ea typeface="ＭＳ Ｐゴシック" charset="-128"/>
              </a:defRPr>
            </a:lvl1pPr>
            <a:lvl2pPr marL="742667" indent="-285642">
              <a:defRPr sz="2400">
                <a:solidFill>
                  <a:schemeClr val="tx1"/>
                </a:solidFill>
                <a:latin typeface="Arial" charset="0"/>
                <a:ea typeface="ＭＳ Ｐゴシック" charset="-128"/>
              </a:defRPr>
            </a:lvl2pPr>
            <a:lvl3pPr marL="1142566" indent="-228513">
              <a:defRPr sz="2400">
                <a:solidFill>
                  <a:schemeClr val="tx1"/>
                </a:solidFill>
                <a:latin typeface="Arial" charset="0"/>
                <a:ea typeface="ＭＳ Ｐゴシック" charset="-128"/>
              </a:defRPr>
            </a:lvl3pPr>
            <a:lvl4pPr marL="1599592" indent="-228513">
              <a:defRPr sz="2400">
                <a:solidFill>
                  <a:schemeClr val="tx1"/>
                </a:solidFill>
                <a:latin typeface="Arial" charset="0"/>
                <a:ea typeface="ＭＳ Ｐゴシック" charset="-128"/>
              </a:defRPr>
            </a:lvl4pPr>
            <a:lvl5pPr marL="2056618" indent="-228513">
              <a:defRPr sz="2400">
                <a:solidFill>
                  <a:schemeClr val="tx1"/>
                </a:solidFill>
                <a:latin typeface="Arial" charset="0"/>
                <a:ea typeface="ＭＳ Ｐゴシック" charset="-128"/>
              </a:defRPr>
            </a:lvl5pPr>
            <a:lvl6pPr marL="2513644" indent="-228513" eaLnBrk="0" fontAlgn="base" hangingPunct="0">
              <a:spcBef>
                <a:spcPct val="0"/>
              </a:spcBef>
              <a:spcAft>
                <a:spcPct val="0"/>
              </a:spcAft>
              <a:defRPr sz="2400">
                <a:solidFill>
                  <a:schemeClr val="tx1"/>
                </a:solidFill>
                <a:latin typeface="Arial" charset="0"/>
                <a:ea typeface="ＭＳ Ｐゴシック" charset="-128"/>
              </a:defRPr>
            </a:lvl6pPr>
            <a:lvl7pPr marL="2970671" indent="-228513" eaLnBrk="0" fontAlgn="base" hangingPunct="0">
              <a:spcBef>
                <a:spcPct val="0"/>
              </a:spcBef>
              <a:spcAft>
                <a:spcPct val="0"/>
              </a:spcAft>
              <a:defRPr sz="2400">
                <a:solidFill>
                  <a:schemeClr val="tx1"/>
                </a:solidFill>
                <a:latin typeface="Arial" charset="0"/>
                <a:ea typeface="ＭＳ Ｐゴシック" charset="-128"/>
              </a:defRPr>
            </a:lvl7pPr>
            <a:lvl8pPr marL="3427697" indent="-228513" eaLnBrk="0" fontAlgn="base" hangingPunct="0">
              <a:spcBef>
                <a:spcPct val="0"/>
              </a:spcBef>
              <a:spcAft>
                <a:spcPct val="0"/>
              </a:spcAft>
              <a:defRPr sz="2400">
                <a:solidFill>
                  <a:schemeClr val="tx1"/>
                </a:solidFill>
                <a:latin typeface="Arial" charset="0"/>
                <a:ea typeface="ＭＳ Ｐゴシック" charset="-128"/>
              </a:defRPr>
            </a:lvl8pPr>
            <a:lvl9pPr marL="3884723" indent="-228513"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1752E4C-FCEE-3E4A-A303-D5F8E4F5A847}" type="slidenum">
              <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GB" altLang="x-non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8213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5.xml"/><Relationship Id="rId4" Type="http://schemas.openxmlformats.org/officeDocument/2006/relationships/image" Target="../media/image5.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5.xml"/><Relationship Id="rId4" Type="http://schemas.openxmlformats.org/officeDocument/2006/relationships/image" Target="../media/image5.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5.xml"/><Relationship Id="rId4" Type="http://schemas.openxmlformats.org/officeDocument/2006/relationships/image" Target="../media/image6.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5.xml"/><Relationship Id="rId4" Type="http://schemas.openxmlformats.org/officeDocument/2006/relationships/image" Target="../media/image5.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5.xml"/><Relationship Id="rId4"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4" name="Espace réservé du texte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5"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dirty="0"/>
              <a:t>Modifiez le style du titre</a:t>
            </a:r>
            <a:endParaRPr lang="en-GB" dirty="0"/>
          </a:p>
        </p:txBody>
      </p:sp>
    </p:spTree>
    <p:extLst>
      <p:ext uri="{BB962C8B-B14F-4D97-AF65-F5344CB8AC3E}">
        <p14:creationId xmlns:p14="http://schemas.microsoft.com/office/powerpoint/2010/main" val="912463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a:t>Klik for at redigere i master</a:t>
            </a:r>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a:t>Klik for at redigere i master</a:t>
            </a:r>
          </a:p>
        </p:txBody>
      </p:sp>
      <p:sp>
        <p:nvSpPr>
          <p:cNvPr id="4" name="Pladsholder til dato 3"/>
          <p:cNvSpPr>
            <a:spLocks noGrp="1"/>
          </p:cNvSpPr>
          <p:nvPr>
            <p:ph type="dt" sz="half" idx="10"/>
          </p:nvPr>
        </p:nvSpPr>
        <p:spPr/>
        <p:txBody>
          <a:bodyPr/>
          <a:lstStyle/>
          <a:p>
            <a:fld id="{3D4CC56A-AA69-4483-9110-3EB4AE9216FA}" type="datetimeFigureOut">
              <a:rPr lang="da-DK" smtClean="0"/>
              <a:t>28-05-2018</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D44483E5-CDAE-442E-9F8D-00E613FE87AF}" type="slidenum">
              <a:rPr lang="da-DK" smtClean="0"/>
              <a:t>‹#›</a:t>
            </a:fld>
            <a:endParaRPr lang="da-DK"/>
          </a:p>
        </p:txBody>
      </p:sp>
      <p:pic>
        <p:nvPicPr>
          <p:cNvPr id="7" name="Billed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20272" y="0"/>
            <a:ext cx="2195736" cy="790185"/>
          </a:xfrm>
          <a:prstGeom prst="rect">
            <a:avLst/>
          </a:prstGeom>
        </p:spPr>
      </p:pic>
      <p:pic>
        <p:nvPicPr>
          <p:cNvPr id="8" name="Billede 7"/>
          <p:cNvPicPr>
            <a:picLocks noChangeAspect="1"/>
          </p:cNvPicPr>
          <p:nvPr userDrawn="1"/>
        </p:nvPicPr>
        <p:blipFill rotWithShape="1">
          <a:blip r:embed="rId3" cstate="print">
            <a:extLst>
              <a:ext uri="{28A0092B-C50C-407E-A947-70E740481C1C}">
                <a14:useLocalDpi xmlns:a14="http://schemas.microsoft.com/office/drawing/2010/main" val="0"/>
              </a:ext>
            </a:extLst>
          </a:blip>
          <a:srcRect b="27866"/>
          <a:stretch/>
        </p:blipFill>
        <p:spPr>
          <a:xfrm>
            <a:off x="179512" y="194265"/>
            <a:ext cx="609600" cy="439729"/>
          </a:xfrm>
          <a:prstGeom prst="rect">
            <a:avLst/>
          </a:prstGeom>
        </p:spPr>
      </p:pic>
      <p:grpSp>
        <p:nvGrpSpPr>
          <p:cNvPr id="10" name="Gruppe 9"/>
          <p:cNvGrpSpPr/>
          <p:nvPr userDrawn="1"/>
        </p:nvGrpSpPr>
        <p:grpSpPr>
          <a:xfrm>
            <a:off x="179512" y="6597352"/>
            <a:ext cx="2952328" cy="72008"/>
            <a:chOff x="434008" y="6453336"/>
            <a:chExt cx="2952328" cy="72008"/>
          </a:xfrm>
        </p:grpSpPr>
        <p:sp>
          <p:nvSpPr>
            <p:cNvPr id="11" name="Ellipse 10"/>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Ellipse 11"/>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Ellipse 26"/>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Ellipse 27"/>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9" name="Ellipse 28"/>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0" name="Ellipse 29"/>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pic>
        <p:nvPicPr>
          <p:cNvPr id="31" name="Picture 2" descr="Billedresultat for region midtjylland engelsk logo"/>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458830" y="5989357"/>
            <a:ext cx="1318620" cy="648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2068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p:cNvSpPr>
            <a:spLocks noGrp="1"/>
          </p:cNvSpPr>
          <p:nvPr>
            <p:ph type="dt" sz="half" idx="10"/>
          </p:nvPr>
        </p:nvSpPr>
        <p:spPr/>
        <p:txBody>
          <a:bodyPr/>
          <a:lstStyle/>
          <a:p>
            <a:fld id="{3D4CC56A-AA69-4483-9110-3EB4AE9216FA}" type="datetimeFigureOut">
              <a:rPr lang="da-DK" smtClean="0"/>
              <a:t>28-05-2018</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D44483E5-CDAE-442E-9F8D-00E613FE87AF}" type="slidenum">
              <a:rPr lang="da-DK" smtClean="0"/>
              <a:t>‹#›</a:t>
            </a:fld>
            <a:endParaRPr lang="da-DK"/>
          </a:p>
        </p:txBody>
      </p:sp>
      <p:pic>
        <p:nvPicPr>
          <p:cNvPr id="8" name="Billed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20272" y="0"/>
            <a:ext cx="2195736" cy="790185"/>
          </a:xfrm>
          <a:prstGeom prst="rect">
            <a:avLst/>
          </a:prstGeom>
        </p:spPr>
      </p:pic>
      <p:pic>
        <p:nvPicPr>
          <p:cNvPr id="9" name="Billede 8"/>
          <p:cNvPicPr>
            <a:picLocks noChangeAspect="1"/>
          </p:cNvPicPr>
          <p:nvPr userDrawn="1"/>
        </p:nvPicPr>
        <p:blipFill rotWithShape="1">
          <a:blip r:embed="rId3" cstate="print">
            <a:extLst>
              <a:ext uri="{28A0092B-C50C-407E-A947-70E740481C1C}">
                <a14:useLocalDpi xmlns:a14="http://schemas.microsoft.com/office/drawing/2010/main" val="0"/>
              </a:ext>
            </a:extLst>
          </a:blip>
          <a:srcRect b="27866"/>
          <a:stretch/>
        </p:blipFill>
        <p:spPr>
          <a:xfrm>
            <a:off x="179512" y="194265"/>
            <a:ext cx="609600" cy="439729"/>
          </a:xfrm>
          <a:prstGeom prst="rect">
            <a:avLst/>
          </a:prstGeom>
        </p:spPr>
      </p:pic>
      <p:grpSp>
        <p:nvGrpSpPr>
          <p:cNvPr id="11" name="Gruppe 10"/>
          <p:cNvGrpSpPr/>
          <p:nvPr userDrawn="1"/>
        </p:nvGrpSpPr>
        <p:grpSpPr>
          <a:xfrm>
            <a:off x="179512" y="6597352"/>
            <a:ext cx="2952328" cy="72008"/>
            <a:chOff x="434008" y="6453336"/>
            <a:chExt cx="2952328" cy="72008"/>
          </a:xfrm>
        </p:grpSpPr>
        <p:sp>
          <p:nvSpPr>
            <p:cNvPr id="12" name="Ellipse 11"/>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Ellipse 26"/>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Ellipse 27"/>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9" name="Ellipse 28"/>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0" name="Ellipse 29"/>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1" name="Ellipse 30"/>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pic>
        <p:nvPicPr>
          <p:cNvPr id="32" name="Picture 2" descr="Billedresultat for region midtjylland engelsk logo"/>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458830" y="5989357"/>
            <a:ext cx="1318620" cy="648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7667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a:t>Klik for at redigere i master</a:t>
            </a:r>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i master</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i master</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p:cNvSpPr>
            <a:spLocks noGrp="1"/>
          </p:cNvSpPr>
          <p:nvPr>
            <p:ph type="dt" sz="half" idx="10"/>
          </p:nvPr>
        </p:nvSpPr>
        <p:spPr/>
        <p:txBody>
          <a:bodyPr/>
          <a:lstStyle/>
          <a:p>
            <a:fld id="{3D4CC56A-AA69-4483-9110-3EB4AE9216FA}" type="datetimeFigureOut">
              <a:rPr lang="da-DK" smtClean="0"/>
              <a:t>28-05-2018</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D44483E5-CDAE-442E-9F8D-00E613FE87AF}" type="slidenum">
              <a:rPr lang="da-DK" smtClean="0"/>
              <a:t>‹#›</a:t>
            </a:fld>
            <a:endParaRPr lang="da-DK"/>
          </a:p>
        </p:txBody>
      </p:sp>
      <p:pic>
        <p:nvPicPr>
          <p:cNvPr id="10" name="Billed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20272" y="0"/>
            <a:ext cx="2195736" cy="790185"/>
          </a:xfrm>
          <a:prstGeom prst="rect">
            <a:avLst/>
          </a:prstGeom>
        </p:spPr>
      </p:pic>
      <p:pic>
        <p:nvPicPr>
          <p:cNvPr id="11" name="Billede 10"/>
          <p:cNvPicPr>
            <a:picLocks noChangeAspect="1"/>
          </p:cNvPicPr>
          <p:nvPr userDrawn="1"/>
        </p:nvPicPr>
        <p:blipFill rotWithShape="1">
          <a:blip r:embed="rId3" cstate="print">
            <a:extLst>
              <a:ext uri="{28A0092B-C50C-407E-A947-70E740481C1C}">
                <a14:useLocalDpi xmlns:a14="http://schemas.microsoft.com/office/drawing/2010/main" val="0"/>
              </a:ext>
            </a:extLst>
          </a:blip>
          <a:srcRect b="27866"/>
          <a:stretch/>
        </p:blipFill>
        <p:spPr>
          <a:xfrm>
            <a:off x="179512" y="194266"/>
            <a:ext cx="491327" cy="354414"/>
          </a:xfrm>
          <a:prstGeom prst="rect">
            <a:avLst/>
          </a:prstGeom>
        </p:spPr>
      </p:pic>
      <p:pic>
        <p:nvPicPr>
          <p:cNvPr id="12" name="Picture 2" descr="http://www.rm.dk/siteassets/om-os/organisation/designguide/midt_logo_gengivelse_14.jpg"/>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b="19716"/>
          <a:stretch/>
        </p:blipFill>
        <p:spPr bwMode="auto">
          <a:xfrm>
            <a:off x="5652120" y="6093296"/>
            <a:ext cx="3352800" cy="764704"/>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uppe 12"/>
          <p:cNvGrpSpPr/>
          <p:nvPr userDrawn="1"/>
        </p:nvGrpSpPr>
        <p:grpSpPr>
          <a:xfrm>
            <a:off x="179512" y="6597352"/>
            <a:ext cx="2952328" cy="72008"/>
            <a:chOff x="434008" y="6453336"/>
            <a:chExt cx="2952328" cy="72008"/>
          </a:xfrm>
        </p:grpSpPr>
        <p:sp>
          <p:nvSpPr>
            <p:cNvPr id="14" name="Ellipse 13"/>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Ellipse 26"/>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Ellipse 27"/>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9" name="Ellipse 28"/>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0" name="Ellipse 29"/>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1" name="Ellipse 30"/>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2" name="Ellipse 31"/>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3" name="Ellipse 32"/>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Tree>
    <p:extLst>
      <p:ext uri="{BB962C8B-B14F-4D97-AF65-F5344CB8AC3E}">
        <p14:creationId xmlns:p14="http://schemas.microsoft.com/office/powerpoint/2010/main" val="34363350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dato 2"/>
          <p:cNvSpPr>
            <a:spLocks noGrp="1"/>
          </p:cNvSpPr>
          <p:nvPr>
            <p:ph type="dt" sz="half" idx="10"/>
          </p:nvPr>
        </p:nvSpPr>
        <p:spPr/>
        <p:txBody>
          <a:bodyPr/>
          <a:lstStyle/>
          <a:p>
            <a:fld id="{3D4CC56A-AA69-4483-9110-3EB4AE9216FA}" type="datetimeFigureOut">
              <a:rPr lang="da-DK" smtClean="0"/>
              <a:t>28-05-2018</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D44483E5-CDAE-442E-9F8D-00E613FE87AF}" type="slidenum">
              <a:rPr lang="da-DK" smtClean="0"/>
              <a:t>‹#›</a:t>
            </a:fld>
            <a:endParaRPr lang="da-DK"/>
          </a:p>
        </p:txBody>
      </p:sp>
      <p:grpSp>
        <p:nvGrpSpPr>
          <p:cNvPr id="6" name="Gruppe 5"/>
          <p:cNvGrpSpPr/>
          <p:nvPr userDrawn="1"/>
        </p:nvGrpSpPr>
        <p:grpSpPr>
          <a:xfrm>
            <a:off x="179512" y="6597352"/>
            <a:ext cx="2952328" cy="72008"/>
            <a:chOff x="434008" y="6453336"/>
            <a:chExt cx="2952328" cy="72008"/>
          </a:xfrm>
        </p:grpSpPr>
        <p:sp>
          <p:nvSpPr>
            <p:cNvPr id="7" name="Ellipse 6"/>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Ellipse 7"/>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Ellipse 8"/>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Ellipse 9"/>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Ellipse 10"/>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Ellipse 11"/>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Tree>
    <p:extLst>
      <p:ext uri="{BB962C8B-B14F-4D97-AF65-F5344CB8AC3E}">
        <p14:creationId xmlns:p14="http://schemas.microsoft.com/office/powerpoint/2010/main" val="2748777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3D4CC56A-AA69-4483-9110-3EB4AE9216FA}" type="datetimeFigureOut">
              <a:rPr lang="da-DK" smtClean="0"/>
              <a:t>28-05-2018</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D44483E5-CDAE-442E-9F8D-00E613FE87AF}" type="slidenum">
              <a:rPr lang="da-DK" smtClean="0"/>
              <a:t>‹#›</a:t>
            </a:fld>
            <a:endParaRPr lang="da-DK"/>
          </a:p>
        </p:txBody>
      </p:sp>
      <p:grpSp>
        <p:nvGrpSpPr>
          <p:cNvPr id="5" name="Gruppe 4"/>
          <p:cNvGrpSpPr/>
          <p:nvPr userDrawn="1"/>
        </p:nvGrpSpPr>
        <p:grpSpPr>
          <a:xfrm>
            <a:off x="179512" y="6597352"/>
            <a:ext cx="2952328" cy="72008"/>
            <a:chOff x="434008" y="6453336"/>
            <a:chExt cx="2952328" cy="72008"/>
          </a:xfrm>
        </p:grpSpPr>
        <p:sp>
          <p:nvSpPr>
            <p:cNvPr id="6" name="Ellipse 5"/>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7" name="Ellipse 6"/>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Ellipse 7"/>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Ellipse 8"/>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Ellipse 9"/>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Ellipse 10"/>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Ellipse 11"/>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Tree>
    <p:extLst>
      <p:ext uri="{BB962C8B-B14F-4D97-AF65-F5344CB8AC3E}">
        <p14:creationId xmlns:p14="http://schemas.microsoft.com/office/powerpoint/2010/main" val="2590183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a:t>Klik for at redigere i master</a:t>
            </a:r>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a:t>Klik for at redigere i master</a:t>
            </a:r>
          </a:p>
        </p:txBody>
      </p:sp>
      <p:sp>
        <p:nvSpPr>
          <p:cNvPr id="5" name="Pladsholder til dato 4"/>
          <p:cNvSpPr>
            <a:spLocks noGrp="1"/>
          </p:cNvSpPr>
          <p:nvPr>
            <p:ph type="dt" sz="half" idx="10"/>
          </p:nvPr>
        </p:nvSpPr>
        <p:spPr/>
        <p:txBody>
          <a:bodyPr/>
          <a:lstStyle/>
          <a:p>
            <a:fld id="{3D4CC56A-AA69-4483-9110-3EB4AE9216FA}" type="datetimeFigureOut">
              <a:rPr lang="da-DK" smtClean="0"/>
              <a:t>28-05-2018</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D44483E5-CDAE-442E-9F8D-00E613FE87AF}" type="slidenum">
              <a:rPr lang="da-DK" smtClean="0"/>
              <a:t>‹#›</a:t>
            </a:fld>
            <a:endParaRPr lang="da-DK"/>
          </a:p>
        </p:txBody>
      </p:sp>
      <p:grpSp>
        <p:nvGrpSpPr>
          <p:cNvPr id="8" name="Gruppe 7"/>
          <p:cNvGrpSpPr/>
          <p:nvPr userDrawn="1"/>
        </p:nvGrpSpPr>
        <p:grpSpPr>
          <a:xfrm>
            <a:off x="179512" y="6597352"/>
            <a:ext cx="2952328" cy="72008"/>
            <a:chOff x="434008" y="6453336"/>
            <a:chExt cx="2952328" cy="72008"/>
          </a:xfrm>
        </p:grpSpPr>
        <p:sp>
          <p:nvSpPr>
            <p:cNvPr id="9" name="Ellipse 8"/>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Ellipse 9"/>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Ellipse 10"/>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Ellipse 11"/>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Ellipse 26"/>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Ellipse 27"/>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Tree>
    <p:extLst>
      <p:ext uri="{BB962C8B-B14F-4D97-AF65-F5344CB8AC3E}">
        <p14:creationId xmlns:p14="http://schemas.microsoft.com/office/powerpoint/2010/main" val="4070410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a:t>Klik for at redigere i master</a:t>
            </a:r>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a:t>Klik for at redigere i master</a:t>
            </a:r>
          </a:p>
        </p:txBody>
      </p:sp>
      <p:sp>
        <p:nvSpPr>
          <p:cNvPr id="5" name="Pladsholder til dato 4"/>
          <p:cNvSpPr>
            <a:spLocks noGrp="1"/>
          </p:cNvSpPr>
          <p:nvPr>
            <p:ph type="dt" sz="half" idx="10"/>
          </p:nvPr>
        </p:nvSpPr>
        <p:spPr/>
        <p:txBody>
          <a:bodyPr/>
          <a:lstStyle/>
          <a:p>
            <a:fld id="{3D4CC56A-AA69-4483-9110-3EB4AE9216FA}" type="datetimeFigureOut">
              <a:rPr lang="da-DK" smtClean="0"/>
              <a:t>28-05-2018</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D44483E5-CDAE-442E-9F8D-00E613FE87AF}" type="slidenum">
              <a:rPr lang="da-DK" smtClean="0"/>
              <a:t>‹#›</a:t>
            </a:fld>
            <a:endParaRPr lang="da-DK"/>
          </a:p>
        </p:txBody>
      </p:sp>
      <p:grpSp>
        <p:nvGrpSpPr>
          <p:cNvPr id="8" name="Gruppe 7"/>
          <p:cNvGrpSpPr/>
          <p:nvPr userDrawn="1"/>
        </p:nvGrpSpPr>
        <p:grpSpPr>
          <a:xfrm>
            <a:off x="179512" y="6597352"/>
            <a:ext cx="2952328" cy="72008"/>
            <a:chOff x="434008" y="6453336"/>
            <a:chExt cx="2952328" cy="72008"/>
          </a:xfrm>
        </p:grpSpPr>
        <p:sp>
          <p:nvSpPr>
            <p:cNvPr id="9" name="Ellipse 8"/>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Ellipse 9"/>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Ellipse 10"/>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Ellipse 11"/>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Ellipse 26"/>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Ellipse 27"/>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Tree>
    <p:extLst>
      <p:ext uri="{BB962C8B-B14F-4D97-AF65-F5344CB8AC3E}">
        <p14:creationId xmlns:p14="http://schemas.microsoft.com/office/powerpoint/2010/main" val="5164016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lodret titel 2"/>
          <p:cNvSpPr>
            <a:spLocks noGrp="1"/>
          </p:cNvSpPr>
          <p:nvPr>
            <p:ph type="body" orient="vert" idx="1"/>
          </p:nvPr>
        </p:nvSpPr>
        <p:spPr/>
        <p:txBody>
          <a:bodyPr vert="eaVert"/>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p:txBody>
          <a:bodyPr/>
          <a:lstStyle/>
          <a:p>
            <a:fld id="{3D4CC56A-AA69-4483-9110-3EB4AE9216FA}" type="datetimeFigureOut">
              <a:rPr lang="da-DK" smtClean="0"/>
              <a:t>28-05-2018</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D44483E5-CDAE-442E-9F8D-00E613FE87AF}" type="slidenum">
              <a:rPr lang="da-DK" smtClean="0"/>
              <a:t>‹#›</a:t>
            </a:fld>
            <a:endParaRPr lang="da-DK"/>
          </a:p>
        </p:txBody>
      </p:sp>
      <p:grpSp>
        <p:nvGrpSpPr>
          <p:cNvPr id="7" name="Gruppe 6"/>
          <p:cNvGrpSpPr/>
          <p:nvPr userDrawn="1"/>
        </p:nvGrpSpPr>
        <p:grpSpPr>
          <a:xfrm>
            <a:off x="179512" y="6597352"/>
            <a:ext cx="2952328" cy="72008"/>
            <a:chOff x="434008" y="6453336"/>
            <a:chExt cx="2952328" cy="72008"/>
          </a:xfrm>
        </p:grpSpPr>
        <p:sp>
          <p:nvSpPr>
            <p:cNvPr id="8" name="Ellipse 7"/>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Ellipse 8"/>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Ellipse 9"/>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Ellipse 10"/>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Ellipse 11"/>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Ellipse 26"/>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Tree>
    <p:extLst>
      <p:ext uri="{BB962C8B-B14F-4D97-AF65-F5344CB8AC3E}">
        <p14:creationId xmlns:p14="http://schemas.microsoft.com/office/powerpoint/2010/main" val="2402464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a:t>Klik for at redigere i master</a:t>
            </a:r>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p:txBody>
          <a:bodyPr/>
          <a:lstStyle/>
          <a:p>
            <a:fld id="{3D4CC56A-AA69-4483-9110-3EB4AE9216FA}" type="datetimeFigureOut">
              <a:rPr lang="da-DK" smtClean="0"/>
              <a:t>28-05-2018</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D44483E5-CDAE-442E-9F8D-00E613FE87AF}" type="slidenum">
              <a:rPr lang="da-DK" smtClean="0"/>
              <a:t>‹#›</a:t>
            </a:fld>
            <a:endParaRPr lang="da-DK"/>
          </a:p>
        </p:txBody>
      </p:sp>
      <p:grpSp>
        <p:nvGrpSpPr>
          <p:cNvPr id="7" name="Gruppe 6"/>
          <p:cNvGrpSpPr/>
          <p:nvPr userDrawn="1"/>
        </p:nvGrpSpPr>
        <p:grpSpPr>
          <a:xfrm>
            <a:off x="179512" y="6597352"/>
            <a:ext cx="2952328" cy="72008"/>
            <a:chOff x="434008" y="6453336"/>
            <a:chExt cx="2952328" cy="72008"/>
          </a:xfrm>
        </p:grpSpPr>
        <p:sp>
          <p:nvSpPr>
            <p:cNvPr id="8" name="Ellipse 7"/>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Ellipse 8"/>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Ellipse 9"/>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Ellipse 10"/>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Ellipse 11"/>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Ellipse 26"/>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Tree>
    <p:extLst>
      <p:ext uri="{BB962C8B-B14F-4D97-AF65-F5344CB8AC3E}">
        <p14:creationId xmlns:p14="http://schemas.microsoft.com/office/powerpoint/2010/main" val="21741916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8066" y="1339850"/>
            <a:ext cx="7924801" cy="936625"/>
          </a:xfrm>
          <a:prstGeom prst="rect">
            <a:avLst/>
          </a:prstGeom>
        </p:spPr>
        <p:txBody>
          <a:bodyPr/>
          <a:lstStyle>
            <a:lvl1pPr marL="0" algn="l">
              <a:defRPr sz="2400" b="1">
                <a:solidFill>
                  <a:srgbClr val="434544"/>
                </a:solidFill>
                <a:latin typeface="Verdana" panose="020B0604030504040204" pitchFamily="34" charset="0"/>
                <a:ea typeface="Verdana" panose="020B0604030504040204" pitchFamily="34" charset="0"/>
                <a:cs typeface="Verdana" panose="020B0604030504040204" pitchFamily="34" charset="0"/>
              </a:defRPr>
            </a:lvl1pPr>
          </a:lstStyle>
          <a:p>
            <a:r>
              <a:rPr lang="en-GB" noProof="0" dirty="0"/>
              <a:t>Click</a:t>
            </a:r>
            <a:r>
              <a:rPr lang="en-GB" dirty="0"/>
              <a:t> to </a:t>
            </a:r>
            <a:r>
              <a:rPr lang="en-GB" noProof="0" dirty="0"/>
              <a:t>edit</a:t>
            </a:r>
            <a:r>
              <a:rPr lang="en-GB" dirty="0"/>
              <a:t> Master title style</a:t>
            </a:r>
          </a:p>
        </p:txBody>
      </p:sp>
      <p:sp>
        <p:nvSpPr>
          <p:cNvPr id="3" name="Content Placeholder 2"/>
          <p:cNvSpPr>
            <a:spLocks noGrp="1"/>
          </p:cNvSpPr>
          <p:nvPr>
            <p:ph idx="1"/>
          </p:nvPr>
        </p:nvSpPr>
        <p:spPr>
          <a:xfrm>
            <a:off x="609600" y="2492375"/>
            <a:ext cx="7950200" cy="3529013"/>
          </a:xfrm>
          <a:prstGeom prst="rect">
            <a:avLst/>
          </a:prstGeom>
        </p:spPr>
        <p:txBody>
          <a:bodyPr/>
          <a:lstStyle>
            <a:lvl1pPr marL="271463" indent="-271463">
              <a:buClr>
                <a:srgbClr val="434544"/>
              </a:buClr>
              <a:defRPr sz="2200" i="0">
                <a:solidFill>
                  <a:srgbClr val="434544"/>
                </a:solidFill>
                <a:latin typeface="+mj-lt"/>
              </a:defRPr>
            </a:lvl1pPr>
            <a:lvl2pPr marL="539750" indent="-285750">
              <a:buClr>
                <a:srgbClr val="434544"/>
              </a:buClr>
              <a:defRPr sz="2000" b="0">
                <a:solidFill>
                  <a:srgbClr val="434544"/>
                </a:solidFill>
                <a:latin typeface="+mj-lt"/>
              </a:defRPr>
            </a:lvl2pPr>
            <a:lvl3pPr marL="717550" indent="-176213">
              <a:buFont typeface="Arial" panose="020B0604020202020204" pitchFamily="34" charset="0"/>
              <a:buChar char="•"/>
              <a:defRPr sz="1800">
                <a:solidFill>
                  <a:srgbClr val="434544"/>
                </a:solidFill>
                <a:latin typeface="+mj-lt"/>
              </a:defRPr>
            </a:lvl3pPr>
            <a:lvl4pPr marL="896938" indent="-177800">
              <a:buClr>
                <a:srgbClr val="434544"/>
              </a:buClr>
              <a:buFont typeface="Arial" panose="020B0604020202020204" pitchFamily="34" charset="0"/>
              <a:buChar char="•"/>
              <a:defRPr sz="1600">
                <a:solidFill>
                  <a:srgbClr val="434544"/>
                </a:solidFill>
                <a:latin typeface="Verdana" panose="020B0604030504040204" pitchFamily="34" charset="0"/>
                <a:ea typeface="Verdana" panose="020B0604030504040204" pitchFamily="34" charset="0"/>
                <a:cs typeface="Verdana" panose="020B0604030504040204" pitchFamily="34" charset="0"/>
              </a:defRPr>
            </a:lvl4pPr>
            <a:lvl5pPr marL="1074738" indent="-177800">
              <a:buClr>
                <a:srgbClr val="434544"/>
              </a:buClr>
              <a:buFont typeface="Arial" panose="020B0604020202020204" pitchFamily="34" charset="0"/>
              <a:buChar char="•"/>
              <a:defRPr sz="1400">
                <a:solidFill>
                  <a:srgbClr val="434544"/>
                </a:solidFill>
                <a:latin typeface="+mj-lt"/>
              </a:defRPr>
            </a:lvl5pPr>
          </a:lstStyle>
          <a:p>
            <a:pPr lvl="0"/>
            <a:r>
              <a:rPr lang="en-GB" dirty="0"/>
              <a:t>Click </a:t>
            </a:r>
            <a:r>
              <a:rPr lang="en-GB" noProof="0" dirty="0"/>
              <a:t>to</a:t>
            </a:r>
            <a:r>
              <a:rPr lang="en-GB" dirty="0"/>
              <a:t> edit Master text styles</a:t>
            </a:r>
          </a:p>
          <a:p>
            <a:pPr lvl="1"/>
            <a:r>
              <a:rPr lang="en-GB" dirty="0"/>
              <a:t>2nd level</a:t>
            </a:r>
          </a:p>
          <a:p>
            <a:pPr lvl="2"/>
            <a:r>
              <a:rPr lang="en-GB" dirty="0"/>
              <a:t>3rd level</a:t>
            </a:r>
          </a:p>
          <a:p>
            <a:pPr lvl="3"/>
            <a:r>
              <a:rPr lang="en-GB" dirty="0"/>
              <a:t>4th level</a:t>
            </a:r>
          </a:p>
          <a:p>
            <a:pPr lvl="4"/>
            <a:r>
              <a:rPr lang="en-GB" dirty="0"/>
              <a:t>5th level</a:t>
            </a:r>
          </a:p>
        </p:txBody>
      </p:sp>
    </p:spTree>
    <p:extLst>
      <p:ext uri="{BB962C8B-B14F-4D97-AF65-F5344CB8AC3E}">
        <p14:creationId xmlns:p14="http://schemas.microsoft.com/office/powerpoint/2010/main" val="1039772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685800" y="2130425"/>
            <a:ext cx="7772400" cy="1470025"/>
          </a:xfrm>
        </p:spPr>
        <p:txBody>
          <a:bodyPr/>
          <a:lstStyle>
            <a:lvl1pPr>
              <a:defRPr baseline="0"/>
            </a:lvl1pPr>
          </a:lstStyle>
          <a:p>
            <a:r>
              <a:rPr lang="fr-FR" dirty="0" err="1"/>
              <a:t>Title</a:t>
            </a:r>
            <a:r>
              <a:rPr lang="fr-FR" dirty="0"/>
              <a:t> of the </a:t>
            </a:r>
            <a:r>
              <a:rPr lang="fr-FR" dirty="0" err="1"/>
              <a:t>presentation</a:t>
            </a:r>
            <a:endParaRPr lang="fr-BE" dirty="0"/>
          </a:p>
        </p:txBody>
      </p:sp>
      <p:sp>
        <p:nvSpPr>
          <p:cNvPr id="4" name="Espace réservé de la date 3"/>
          <p:cNvSpPr>
            <a:spLocks noGrp="1"/>
          </p:cNvSpPr>
          <p:nvPr>
            <p:ph type="dt" sz="half" idx="10"/>
          </p:nvPr>
        </p:nvSpPr>
        <p:spPr/>
        <p:txBody>
          <a:bodyPr/>
          <a:lstStyle/>
          <a:p>
            <a:fld id="{AA309A6D-C09C-4548-B29A-6CF363A7E532}" type="datetimeFigureOut">
              <a:rPr lang="fr-FR" smtClean="0">
                <a:solidFill>
                  <a:prstClr val="black">
                    <a:tint val="75000"/>
                  </a:prstClr>
                </a:solidFill>
              </a:rPr>
              <a:pPr/>
              <a:t>28/05/2018</a:t>
            </a:fld>
            <a:endParaRPr lang="fr-BE">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BE">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solidFill>
                  <a:prstClr val="black">
                    <a:tint val="75000"/>
                  </a:prstClr>
                </a:solidFill>
              </a:rPr>
              <a:pPr/>
              <a:t>‹#›</a:t>
            </a:fld>
            <a:endParaRPr lang="fr-BE">
              <a:solidFill>
                <a:prstClr val="black">
                  <a:tint val="75000"/>
                </a:prstClr>
              </a:solidFill>
            </a:endParaRPr>
          </a:p>
        </p:txBody>
      </p:sp>
    </p:spTree>
    <p:extLst>
      <p:ext uri="{BB962C8B-B14F-4D97-AF65-F5344CB8AC3E}">
        <p14:creationId xmlns:p14="http://schemas.microsoft.com/office/powerpoint/2010/main" val="11946072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
          </p:nvPr>
        </p:nvSpPr>
        <p:spPr>
          <a:xfrm>
            <a:off x="609600" y="1608667"/>
            <a:ext cx="3818467" cy="4529666"/>
          </a:xfrm>
          <a:prstGeom prst="rect">
            <a:avLst/>
          </a:prstGeom>
        </p:spPr>
        <p:txBody>
          <a:bodyPr/>
          <a:lstStyle>
            <a:lvl1pPr marL="271463" indent="-271463">
              <a:buClr>
                <a:srgbClr val="434544"/>
              </a:buClr>
              <a:defRPr sz="1800" i="0">
                <a:solidFill>
                  <a:srgbClr val="434544"/>
                </a:solidFill>
                <a:latin typeface="+mj-lt"/>
              </a:defRPr>
            </a:lvl1pPr>
            <a:lvl2pPr marL="539750" indent="-285750">
              <a:buClr>
                <a:srgbClr val="434544"/>
              </a:buClr>
              <a:defRPr sz="1800" b="0">
                <a:solidFill>
                  <a:srgbClr val="434544"/>
                </a:solidFill>
                <a:latin typeface="+mj-lt"/>
              </a:defRPr>
            </a:lvl2pPr>
            <a:lvl3pPr marL="717550" indent="-176213">
              <a:buFont typeface="Arial" panose="020B0604020202020204" pitchFamily="34" charset="0"/>
              <a:buChar char="•"/>
              <a:defRPr sz="1600">
                <a:solidFill>
                  <a:srgbClr val="434544"/>
                </a:solidFill>
                <a:latin typeface="+mj-lt"/>
              </a:defRPr>
            </a:lvl3pPr>
            <a:lvl4pPr marL="896938" indent="-177800">
              <a:buClr>
                <a:srgbClr val="434544"/>
              </a:buClr>
              <a:buFont typeface="Arial" panose="020B0604020202020204" pitchFamily="34" charset="0"/>
              <a:buChar char="•"/>
              <a:defRPr sz="1400">
                <a:solidFill>
                  <a:srgbClr val="434544"/>
                </a:solidFill>
                <a:latin typeface="Verdana" panose="020B0604030504040204" pitchFamily="34" charset="0"/>
                <a:ea typeface="Verdana" panose="020B0604030504040204" pitchFamily="34" charset="0"/>
                <a:cs typeface="Verdana" panose="020B0604030504040204" pitchFamily="34" charset="0"/>
              </a:defRPr>
            </a:lvl4pPr>
            <a:lvl5pPr marL="1074738" indent="-177800">
              <a:buClr>
                <a:srgbClr val="434544"/>
              </a:buClr>
              <a:buFont typeface="Arial" panose="020B0604020202020204" pitchFamily="34" charset="0"/>
              <a:buChar char="•"/>
              <a:defRPr sz="1200">
                <a:solidFill>
                  <a:srgbClr val="434544"/>
                </a:solidFill>
                <a:latin typeface="+mj-lt"/>
              </a:defRPr>
            </a:lvl5pPr>
          </a:lstStyle>
          <a:p>
            <a:pPr lvl="0"/>
            <a:r>
              <a:rPr lang="en-GB" noProof="0" dirty="0"/>
              <a:t>Click to edit Master text styles</a:t>
            </a:r>
          </a:p>
          <a:p>
            <a:pPr lvl="1"/>
            <a:r>
              <a:rPr lang="en-GB" noProof="0" dirty="0"/>
              <a:t>2nd level</a:t>
            </a:r>
          </a:p>
          <a:p>
            <a:pPr lvl="2"/>
            <a:r>
              <a:rPr lang="en-GB" noProof="0" dirty="0"/>
              <a:t>3rd level</a:t>
            </a:r>
          </a:p>
          <a:p>
            <a:pPr lvl="3"/>
            <a:r>
              <a:rPr lang="en-GB" noProof="0" dirty="0"/>
              <a:t>4th level</a:t>
            </a:r>
          </a:p>
          <a:p>
            <a:pPr lvl="4"/>
            <a:r>
              <a:rPr lang="en-GB" noProof="0" dirty="0"/>
              <a:t>5th level</a:t>
            </a:r>
          </a:p>
        </p:txBody>
      </p:sp>
      <p:sp>
        <p:nvSpPr>
          <p:cNvPr id="9" name="Content Placeholder 2"/>
          <p:cNvSpPr>
            <a:spLocks noGrp="1"/>
          </p:cNvSpPr>
          <p:nvPr>
            <p:ph idx="10"/>
          </p:nvPr>
        </p:nvSpPr>
        <p:spPr>
          <a:xfrm>
            <a:off x="4690534" y="1608667"/>
            <a:ext cx="3818467" cy="4529666"/>
          </a:xfrm>
          <a:prstGeom prst="rect">
            <a:avLst/>
          </a:prstGeom>
        </p:spPr>
        <p:txBody>
          <a:bodyPr/>
          <a:lstStyle>
            <a:lvl1pPr marL="271463" indent="-271463">
              <a:buClr>
                <a:srgbClr val="434544"/>
              </a:buClr>
              <a:defRPr sz="1800" i="0">
                <a:solidFill>
                  <a:srgbClr val="434544"/>
                </a:solidFill>
                <a:latin typeface="+mj-lt"/>
              </a:defRPr>
            </a:lvl1pPr>
            <a:lvl2pPr marL="539750" indent="-285750">
              <a:buClr>
                <a:srgbClr val="434544"/>
              </a:buClr>
              <a:defRPr sz="1600" b="0">
                <a:solidFill>
                  <a:srgbClr val="434544"/>
                </a:solidFill>
                <a:latin typeface="+mj-lt"/>
              </a:defRPr>
            </a:lvl2pPr>
            <a:lvl3pPr marL="717550" indent="-176213">
              <a:buFont typeface="Arial" panose="020B0604020202020204" pitchFamily="34" charset="0"/>
              <a:buChar char="•"/>
              <a:defRPr sz="1400">
                <a:solidFill>
                  <a:srgbClr val="434544"/>
                </a:solidFill>
                <a:latin typeface="+mj-lt"/>
              </a:defRPr>
            </a:lvl3pPr>
            <a:lvl4pPr marL="896938" indent="-177800">
              <a:buClr>
                <a:srgbClr val="434544"/>
              </a:buClr>
              <a:buFont typeface="Arial" panose="020B0604020202020204" pitchFamily="34" charset="0"/>
              <a:buChar char="•"/>
              <a:defRPr sz="1200">
                <a:solidFill>
                  <a:srgbClr val="434544"/>
                </a:solidFill>
                <a:latin typeface="Verdana" panose="020B0604030504040204" pitchFamily="34" charset="0"/>
                <a:ea typeface="Verdana" panose="020B0604030504040204" pitchFamily="34" charset="0"/>
                <a:cs typeface="Verdana" panose="020B0604030504040204" pitchFamily="34" charset="0"/>
              </a:defRPr>
            </a:lvl4pPr>
            <a:lvl5pPr marL="1074738" indent="-177800">
              <a:buClr>
                <a:srgbClr val="434544"/>
              </a:buClr>
              <a:buFont typeface="Arial" panose="020B0604020202020204" pitchFamily="34" charset="0"/>
              <a:buChar char="•"/>
              <a:defRPr sz="1100">
                <a:solidFill>
                  <a:srgbClr val="434544"/>
                </a:solidFill>
                <a:latin typeface="+mj-lt"/>
              </a:defRPr>
            </a:lvl5p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Tree>
    <p:extLst>
      <p:ext uri="{BB962C8B-B14F-4D97-AF65-F5344CB8AC3E}">
        <p14:creationId xmlns:p14="http://schemas.microsoft.com/office/powerpoint/2010/main" val="4625908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2" name="Picture 4"/>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990600"/>
            <a:ext cx="9144000" cy="5873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5"/>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3952875" y="266700"/>
            <a:ext cx="1446213" cy="100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6"/>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4216400" y="6318250"/>
            <a:ext cx="704850" cy="561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Image 6"/>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541463" y="1628775"/>
            <a:ext cx="6061075"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8"/>
          <p:cNvSpPr txBox="1">
            <a:spLocks noChangeArrowheads="1"/>
          </p:cNvSpPr>
          <p:nvPr userDrawn="1"/>
        </p:nvSpPr>
        <p:spPr bwMode="auto">
          <a:xfrm>
            <a:off x="0" y="3275013"/>
            <a:ext cx="9144000"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defRPr/>
            </a:pPr>
            <a:r>
              <a:rPr lang="en-GB" sz="3200" b="1">
                <a:solidFill>
                  <a:srgbClr val="444543"/>
                </a:solidFill>
                <a:latin typeface="Verdana" pitchFamily="34" charset="0"/>
              </a:rPr>
              <a:t>THANK YOU</a:t>
            </a:r>
            <a:br>
              <a:rPr lang="en-GB" sz="3200" b="1">
                <a:solidFill>
                  <a:srgbClr val="444543"/>
                </a:solidFill>
                <a:latin typeface="Verdana" pitchFamily="34" charset="0"/>
              </a:rPr>
            </a:br>
            <a:r>
              <a:rPr lang="en-GB" sz="3200" b="1">
                <a:solidFill>
                  <a:srgbClr val="444543"/>
                </a:solidFill>
                <a:latin typeface="Verdana" pitchFamily="34" charset="0"/>
              </a:rPr>
              <a:t>FOR YOUR ATTENTION</a:t>
            </a:r>
          </a:p>
        </p:txBody>
      </p:sp>
      <p:pic>
        <p:nvPicPr>
          <p:cNvPr id="7" name="Picture 9"/>
          <p:cNvPicPr>
            <a:picLocks noChangeAspect="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3114675" y="5892800"/>
            <a:ext cx="325438" cy="325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10"/>
          <p:cNvSpPr txBox="1">
            <a:spLocks noChangeArrowheads="1"/>
          </p:cNvSpPr>
          <p:nvPr userDrawn="1"/>
        </p:nvSpPr>
        <p:spPr bwMode="auto">
          <a:xfrm>
            <a:off x="1770063" y="5929313"/>
            <a:ext cx="1344612"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defRPr/>
            </a:pPr>
            <a:r>
              <a:rPr lang="en-GB" sz="1000">
                <a:solidFill>
                  <a:srgbClr val="444543"/>
                </a:solidFill>
                <a:latin typeface="Verdana" pitchFamily="34" charset="0"/>
              </a:rPr>
              <a:t>EASME on Twitter</a:t>
            </a:r>
          </a:p>
        </p:txBody>
      </p:sp>
      <p:sp>
        <p:nvSpPr>
          <p:cNvPr id="9" name="TextBox 11"/>
          <p:cNvSpPr txBox="1">
            <a:spLocks noChangeArrowheads="1"/>
          </p:cNvSpPr>
          <p:nvPr userDrawn="1"/>
        </p:nvSpPr>
        <p:spPr bwMode="auto">
          <a:xfrm>
            <a:off x="3440113" y="5929313"/>
            <a:ext cx="3868737"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GB" altLang="x-none" sz="1000">
                <a:solidFill>
                  <a:srgbClr val="444543"/>
                </a:solidFill>
                <a:latin typeface="Verdana" charset="0"/>
              </a:rPr>
              <a:t>@H2020EE • @H2020SME • @EEN_EU • @EU_ECOINNO</a:t>
            </a:r>
          </a:p>
        </p:txBody>
      </p:sp>
    </p:spTree>
    <p:extLst>
      <p:ext uri="{BB962C8B-B14F-4D97-AF65-F5344CB8AC3E}">
        <p14:creationId xmlns:p14="http://schemas.microsoft.com/office/powerpoint/2010/main" val="17925463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fr-BE"/>
          </a:p>
        </p:txBody>
      </p:sp>
      <p:sp>
        <p:nvSpPr>
          <p:cNvPr id="3" name="Picture Placeholder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BE"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181235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94279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2795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368428"/>
            <a:ext cx="9144000" cy="4727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sz="2400">
                <a:solidFill>
                  <a:schemeClr val="tx1"/>
                </a:solidFill>
                <a:latin typeface="Arial" panose="020B0604020202020204" pitchFamily="34" charset="0"/>
                <a:ea typeface="MS PGothic" panose="020B0600070205080204" pitchFamily="34" charset="-128"/>
              </a:defRPr>
            </a:lvl1pPr>
            <a:lvl2pPr marL="742950" indent="-285750" algn="ctr">
              <a:defRPr sz="2400">
                <a:solidFill>
                  <a:schemeClr val="tx1"/>
                </a:solidFill>
                <a:latin typeface="Arial" panose="020B0604020202020204" pitchFamily="34" charset="0"/>
                <a:ea typeface="MS PGothic" panose="020B0600070205080204" pitchFamily="34" charset="-128"/>
              </a:defRPr>
            </a:lvl2pPr>
            <a:lvl3pPr marL="1143000" indent="-228600" algn="ctr">
              <a:defRPr sz="2400">
                <a:solidFill>
                  <a:schemeClr val="tx1"/>
                </a:solidFill>
                <a:latin typeface="Arial" panose="020B0604020202020204" pitchFamily="34" charset="0"/>
                <a:ea typeface="MS PGothic" panose="020B0600070205080204" pitchFamily="34" charset="-128"/>
              </a:defRPr>
            </a:lvl3pPr>
            <a:lvl4pPr marL="1600200" indent="-228600" algn="ctr">
              <a:defRPr sz="2400">
                <a:solidFill>
                  <a:schemeClr val="tx1"/>
                </a:solidFill>
                <a:latin typeface="Arial" panose="020B0604020202020204" pitchFamily="34" charset="0"/>
                <a:ea typeface="MS PGothic" panose="020B0600070205080204" pitchFamily="34" charset="-128"/>
              </a:defRPr>
            </a:lvl4pPr>
            <a:lvl5pPr marL="2057400" indent="-228600" algn="ctr">
              <a:defRPr sz="24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defRPr/>
            </a:pPr>
            <a:endParaRPr lang="en-GB" altLang="fr-FR" sz="1349">
              <a:solidFill>
                <a:srgbClr val="000000"/>
              </a:solidFill>
              <a:latin typeface="Verdana" panose="020B0604030504040204" pitchFamily="34" charset="0"/>
            </a:endParaRPr>
          </a:p>
        </p:txBody>
      </p:sp>
      <p:pic>
        <p:nvPicPr>
          <p:cNvPr id="5" name="Picture 11" descr="ajete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229227"/>
            <a:ext cx="91440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13" name="Rectangle 9"/>
          <p:cNvSpPr>
            <a:spLocks noGrp="1" noChangeArrowheads="1"/>
          </p:cNvSpPr>
          <p:nvPr>
            <p:ph type="ctrTitle"/>
          </p:nvPr>
        </p:nvSpPr>
        <p:spPr>
          <a:xfrm>
            <a:off x="685802" y="1844720"/>
            <a:ext cx="7772400" cy="1470025"/>
          </a:xfrm>
        </p:spPr>
        <p:txBody>
          <a:bodyPr/>
          <a:lstStyle>
            <a:lvl1pPr>
              <a:defRPr/>
            </a:lvl1pPr>
          </a:lstStyle>
          <a:p>
            <a:pPr lvl="0"/>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175114" name="Rectangle 10"/>
          <p:cNvSpPr>
            <a:spLocks noGrp="1" noChangeArrowheads="1"/>
          </p:cNvSpPr>
          <p:nvPr>
            <p:ph type="subTitle" idx="1"/>
          </p:nvPr>
        </p:nvSpPr>
        <p:spPr>
          <a:xfrm>
            <a:off x="1371600" y="3644903"/>
            <a:ext cx="6400800" cy="1271588"/>
          </a:xfrm>
        </p:spPr>
        <p:txBody>
          <a:bodyPr/>
          <a:lstStyle>
            <a:lvl1pPr marL="0" indent="0" algn="ctr">
              <a:buFontTx/>
              <a:buNone/>
              <a:defRPr/>
            </a:lvl1pPr>
          </a:lstStyle>
          <a:p>
            <a:pPr lvl="0"/>
            <a:r>
              <a:rPr lang="fr-FR" noProof="0" dirty="0"/>
              <a:t>Click to </a:t>
            </a:r>
            <a:r>
              <a:rPr lang="fr-FR" noProof="0" dirty="0" err="1"/>
              <a:t>edit</a:t>
            </a:r>
            <a:r>
              <a:rPr lang="fr-FR" noProof="0" dirty="0"/>
              <a:t> Master </a:t>
            </a:r>
            <a:r>
              <a:rPr lang="fr-FR" noProof="0" dirty="0" err="1"/>
              <a:t>subtitle</a:t>
            </a:r>
            <a:r>
              <a:rPr lang="fr-FR" noProof="0" dirty="0"/>
              <a:t> style</a:t>
            </a:r>
          </a:p>
        </p:txBody>
      </p:sp>
    </p:spTree>
    <p:extLst>
      <p:ext uri="{BB962C8B-B14F-4D97-AF65-F5344CB8AC3E}">
        <p14:creationId xmlns:p14="http://schemas.microsoft.com/office/powerpoint/2010/main" val="31852474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4_Two Content">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1" y="0"/>
            <a:ext cx="9144001" cy="60579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jasaikr\Desktop\footer.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 y="6057901"/>
            <a:ext cx="9144000" cy="8001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p:txBody>
          <a:bodyPr>
            <a:noAutofit/>
          </a:bodyPr>
          <a:lstStyle>
            <a:lvl1pPr algn="l">
              <a:defRPr sz="3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normAutofit/>
          </a:bodyPr>
          <a:lstStyle>
            <a:lvl1pPr>
              <a:defRPr sz="24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a:defRPr sz="18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a:defRPr sz="16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a:defRPr sz="16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a:defRPr sz="1800"/>
            </a:lvl6pPr>
            <a:lvl7pPr>
              <a:defRPr sz="1800"/>
            </a:lvl7pPr>
            <a:lvl8pPr>
              <a:defRPr sz="1800"/>
            </a:lvl8pPr>
            <a:lvl9pPr>
              <a:defRPr sz="1800"/>
            </a:lvl9pPr>
          </a:lstStyle>
          <a:p>
            <a:pPr lvl="0">
              <a:buClr>
                <a:srgbClr val="718F0A"/>
              </a:buClr>
              <a:buSzPct val="90000"/>
              <a:buFont typeface="Wingdings" charset="2"/>
              <a:buChar char="v"/>
            </a:pPr>
            <a:r>
              <a:rPr lang="en-US" dirty="0"/>
              <a:t>Click to edit Master text styles</a:t>
            </a:r>
          </a:p>
          <a:p>
            <a:pPr lvl="1">
              <a:buClr>
                <a:srgbClr val="718F0A"/>
              </a:buClr>
              <a:buSzPct val="90000"/>
              <a:buFont typeface="Wingdings" charset="2"/>
              <a:buChar char="v"/>
            </a:pPr>
            <a:r>
              <a:rPr lang="en-US" dirty="0"/>
              <a:t>Second level</a:t>
            </a:r>
          </a:p>
          <a:p>
            <a:pPr lvl="2">
              <a:buClr>
                <a:srgbClr val="718F0A"/>
              </a:buClr>
              <a:buSzPct val="90000"/>
              <a:buFont typeface="Wingdings" charset="2"/>
              <a:buChar char="v"/>
            </a:pPr>
            <a:r>
              <a:rPr lang="en-US" dirty="0"/>
              <a:t>Third level</a:t>
            </a:r>
          </a:p>
          <a:p>
            <a:pPr lvl="3">
              <a:buClr>
                <a:srgbClr val="718F0A"/>
              </a:buClr>
              <a:buSzPct val="90000"/>
              <a:buFont typeface="Wingdings" charset="2"/>
              <a:buChar char="v"/>
            </a:pPr>
            <a:r>
              <a:rPr lang="en-US" dirty="0"/>
              <a:t>Fourth level</a:t>
            </a:r>
          </a:p>
          <a:p>
            <a:pPr lvl="4">
              <a:buClr>
                <a:srgbClr val="718F0A"/>
              </a:buClr>
              <a:buSzPct val="90000"/>
              <a:buFont typeface="Wingdings" charset="2"/>
              <a:buChar char="v"/>
            </a:pPr>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24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a:defRPr sz="18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a:defRPr sz="16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a:defRPr sz="16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a:defRPr sz="1800"/>
            </a:lvl6pPr>
            <a:lvl7pPr>
              <a:defRPr sz="1800"/>
            </a:lvl7pPr>
            <a:lvl8pPr>
              <a:defRPr sz="1800"/>
            </a:lvl8pPr>
            <a:lvl9pPr>
              <a:defRPr sz="1800"/>
            </a:lvl9pPr>
          </a:lstStyle>
          <a:p>
            <a:pPr lvl="0">
              <a:buClr>
                <a:srgbClr val="718F0A"/>
              </a:buClr>
              <a:buSzPct val="90000"/>
              <a:buFont typeface="Wingdings" charset="2"/>
              <a:buChar char="v"/>
            </a:pPr>
            <a:r>
              <a:rPr lang="en-US" dirty="0"/>
              <a:t>Click to edit Master text styles</a:t>
            </a:r>
          </a:p>
          <a:p>
            <a:pPr lvl="1">
              <a:buClr>
                <a:srgbClr val="718F0A"/>
              </a:buClr>
              <a:buSzPct val="90000"/>
              <a:buFont typeface="Wingdings" charset="2"/>
              <a:buChar char="v"/>
            </a:pPr>
            <a:r>
              <a:rPr lang="en-US" dirty="0"/>
              <a:t>Second level</a:t>
            </a:r>
          </a:p>
          <a:p>
            <a:pPr lvl="2">
              <a:buClr>
                <a:srgbClr val="718F0A"/>
              </a:buClr>
              <a:buSzPct val="90000"/>
              <a:buFont typeface="Wingdings" charset="2"/>
              <a:buChar char="v"/>
            </a:pPr>
            <a:r>
              <a:rPr lang="en-US" dirty="0"/>
              <a:t>Third level</a:t>
            </a:r>
          </a:p>
          <a:p>
            <a:pPr lvl="3">
              <a:buClr>
                <a:srgbClr val="718F0A"/>
              </a:buClr>
              <a:buSzPct val="90000"/>
              <a:buFont typeface="Wingdings" charset="2"/>
              <a:buChar char="v"/>
            </a:pPr>
            <a:r>
              <a:rPr lang="en-US" dirty="0"/>
              <a:t>Fourth level</a:t>
            </a:r>
          </a:p>
          <a:p>
            <a:pPr lvl="4">
              <a:buClr>
                <a:srgbClr val="718F0A"/>
              </a:buClr>
              <a:buSzPct val="90000"/>
              <a:buFont typeface="Wingdings" charset="2"/>
              <a:buChar char="v"/>
            </a:pPr>
            <a:r>
              <a:rPr lang="en-US" dirty="0"/>
              <a:t>Fifth level</a:t>
            </a:r>
            <a:endParaRPr lang="en-GB" dirty="0"/>
          </a:p>
        </p:txBody>
      </p:sp>
    </p:spTree>
    <p:extLst>
      <p:ext uri="{BB962C8B-B14F-4D97-AF65-F5344CB8AC3E}">
        <p14:creationId xmlns:p14="http://schemas.microsoft.com/office/powerpoint/2010/main" val="41449847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pic>
        <p:nvPicPr>
          <p:cNvPr id="5" name="Picture 6" descr="LOGO CE-EN-quadri.eps"/>
          <p:cNvPicPr>
            <a:picLocks noChangeAspect="1"/>
          </p:cNvPicPr>
          <p:nvPr userDrawn="1"/>
        </p:nvPicPr>
        <p:blipFill>
          <a:blip r:embed="rId2" cstate="print"/>
          <a:srcRect/>
          <a:stretch>
            <a:fillRect/>
          </a:stretch>
        </p:blipFill>
        <p:spPr bwMode="auto">
          <a:xfrm>
            <a:off x="3906000" y="309600"/>
            <a:ext cx="1584325" cy="1100138"/>
          </a:xfrm>
          <a:prstGeom prst="rect">
            <a:avLst/>
          </a:prstGeom>
          <a:noFill/>
          <a:ln w="9525">
            <a:noFill/>
            <a:miter lim="800000"/>
            <a:headEnd/>
            <a:tailEnd/>
          </a:ln>
        </p:spPr>
      </p:pic>
      <p:sp>
        <p:nvSpPr>
          <p:cNvPr id="6" name="Rectangle 5"/>
          <p:cNvSpPr/>
          <p:nvPr userDrawn="1"/>
        </p:nvSpPr>
        <p:spPr>
          <a:xfrm>
            <a:off x="4230000" y="6669360"/>
            <a:ext cx="684213"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2" name="Title 1"/>
          <p:cNvSpPr>
            <a:spLocks noGrp="1"/>
          </p:cNvSpPr>
          <p:nvPr>
            <p:ph type="title" hasCustomPrompt="1"/>
          </p:nvPr>
        </p:nvSpPr>
        <p:spPr>
          <a:xfrm>
            <a:off x="4139952" y="1700808"/>
            <a:ext cx="4536504" cy="2016224"/>
          </a:xfrm>
        </p:spPr>
        <p:txBody>
          <a:bodyPr/>
          <a:lstStyle>
            <a:lvl1pPr indent="0">
              <a:defRPr sz="4800">
                <a:solidFill>
                  <a:srgbClr val="FFD624"/>
                </a:solidFill>
              </a:defRPr>
            </a:lvl1pPr>
          </a:lstStyle>
          <a:p>
            <a:r>
              <a:rPr lang="en-GB" dirty="0"/>
              <a:t>Title</a:t>
            </a:r>
          </a:p>
        </p:txBody>
      </p:sp>
      <p:sp>
        <p:nvSpPr>
          <p:cNvPr id="3" name="Content Placeholder 2"/>
          <p:cNvSpPr>
            <a:spLocks noGrp="1"/>
          </p:cNvSpPr>
          <p:nvPr>
            <p:ph idx="1" hasCustomPrompt="1"/>
          </p:nvPr>
        </p:nvSpPr>
        <p:spPr>
          <a:xfrm>
            <a:off x="467544" y="3933056"/>
            <a:ext cx="3744416" cy="1872208"/>
          </a:xfrm>
        </p:spPr>
        <p:txBody>
          <a:bodyPr/>
          <a:lstStyle>
            <a:lvl1pPr marL="0" indent="0">
              <a:buNone/>
              <a:defRPr sz="3000" b="1" i="0">
                <a:solidFill>
                  <a:schemeClr val="bg1"/>
                </a:solidFill>
              </a:defRPr>
            </a:lvl1pPr>
            <a:lvl3pPr marL="228600" indent="-228600" algn="l">
              <a:defRPr sz="3000" b="1">
                <a:solidFill>
                  <a:schemeClr val="bg1"/>
                </a:solidFill>
              </a:defRPr>
            </a:lvl3pPr>
          </a:lstStyle>
          <a:p>
            <a:pPr lvl="0"/>
            <a:r>
              <a:rPr lang="en-US" dirty="0"/>
              <a:t>Subtitle</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endParaRPr lang="en-GB" dirty="0"/>
          </a:p>
        </p:txBody>
      </p:sp>
      <p:sp>
        <p:nvSpPr>
          <p:cNvPr id="9" name="Rectangle 6"/>
          <p:cNvSpPr>
            <a:spLocks noGrp="1" noChangeArrowheads="1"/>
          </p:cNvSpPr>
          <p:nvPr>
            <p:ph type="sldNum" sz="quarter" idx="12"/>
          </p:nvPr>
        </p:nvSpPr>
        <p:spPr/>
        <p:txBody>
          <a:bodyPr/>
          <a:lstStyle>
            <a:lvl1pPr>
              <a:defRPr smtClean="0">
                <a:solidFill>
                  <a:schemeClr val="bg1"/>
                </a:solidFill>
              </a:defRPr>
            </a:lvl1pPr>
          </a:lstStyle>
          <a:p>
            <a:pPr>
              <a:defRPr/>
            </a:pPr>
            <a:fld id="{2BB59E6E-B967-488E-B209-8B7FA0D7AF99}" type="slidenum">
              <a:rPr lang="en-GB"/>
              <a:pPr>
                <a:defRPr/>
              </a:pPr>
              <a:t>‹#›</a:t>
            </a:fld>
            <a:endParaRPr lang="en-GB" dirty="0"/>
          </a:p>
        </p:txBody>
      </p:sp>
    </p:spTree>
    <p:extLst>
      <p:ext uri="{BB962C8B-B14F-4D97-AF65-F5344CB8AC3E}">
        <p14:creationId xmlns:p14="http://schemas.microsoft.com/office/powerpoint/2010/main" val="20998308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17"/>
          <p:cNvPicPr>
            <a:picLocks noChangeAspect="1" noChangeArrowheads="1"/>
          </p:cNvPicPr>
          <p:nvPr userDrawn="1"/>
        </p:nvPicPr>
        <p:blipFill>
          <a:blip r:embed="rId2" cstate="print"/>
          <a:srcRect/>
          <a:stretch>
            <a:fillRect/>
          </a:stretch>
        </p:blipFill>
        <p:spPr bwMode="auto">
          <a:xfrm>
            <a:off x="6577013" y="6145213"/>
            <a:ext cx="2243137" cy="596900"/>
          </a:xfrm>
          <a:prstGeom prst="rect">
            <a:avLst/>
          </a:prstGeom>
          <a:noFill/>
          <a:ln w="9525">
            <a:noFill/>
            <a:miter lim="800000"/>
            <a:headEnd/>
            <a:tailEnd/>
          </a:ln>
        </p:spPr>
      </p:pic>
      <p:sp>
        <p:nvSpPr>
          <p:cNvPr id="2" name="Title 1"/>
          <p:cNvSpPr>
            <a:spLocks noGrp="1"/>
          </p:cNvSpPr>
          <p:nvPr>
            <p:ph type="title"/>
          </p:nvPr>
        </p:nvSpPr>
        <p:spPr>
          <a:xfrm>
            <a:off x="468313" y="980728"/>
            <a:ext cx="8229600" cy="936625"/>
          </a:xfrm>
        </p:spPr>
        <p:txBody>
          <a:bodyPr/>
          <a:lstStyle/>
          <a:p>
            <a:r>
              <a:rPr lang="en-US"/>
              <a:t>Click to edit Master title style</a:t>
            </a:r>
            <a:endParaRPr lang="en-GB" dirty="0"/>
          </a:p>
        </p:txBody>
      </p:sp>
      <p:sp>
        <p:nvSpPr>
          <p:cNvPr id="5" name="Rectangle 4"/>
          <p:cNvSpPr>
            <a:spLocks noGrp="1" noChangeArrowheads="1"/>
          </p:cNvSpPr>
          <p:nvPr>
            <p:ph type="dt" sz="half" idx="10"/>
          </p:nvPr>
        </p:nvSpPr>
        <p:spPr>
          <a:xfrm>
            <a:off x="6577013" y="116632"/>
            <a:ext cx="2133600" cy="476250"/>
          </a:xfrm>
        </p:spPr>
        <p:txBody>
          <a:bodyPr/>
          <a:lstStyle>
            <a:lvl1pPr>
              <a:defRPr sz="1200"/>
            </a:lvl1pPr>
          </a:lstStyle>
          <a:p>
            <a:pPr>
              <a:defRPr/>
            </a:pPr>
            <a:endParaRPr lang="en-GB" dirty="0"/>
          </a:p>
        </p:txBody>
      </p:sp>
      <p:sp>
        <p:nvSpPr>
          <p:cNvPr id="6" name="Rectangle 5"/>
          <p:cNvSpPr>
            <a:spLocks noGrp="1" noChangeArrowheads="1"/>
          </p:cNvSpPr>
          <p:nvPr>
            <p:ph type="ftr" sz="quarter" idx="11"/>
          </p:nvPr>
        </p:nvSpPr>
        <p:spPr>
          <a:xfrm>
            <a:off x="3124200" y="6337126"/>
            <a:ext cx="2895600" cy="476250"/>
          </a:xfrm>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xfrm>
            <a:off x="467544" y="6297439"/>
            <a:ext cx="2133600" cy="476250"/>
          </a:xfrm>
        </p:spPr>
        <p:txBody>
          <a:bodyPr/>
          <a:lstStyle>
            <a:lvl1pPr algn="l">
              <a:defRPr/>
            </a:lvl1pPr>
          </a:lstStyle>
          <a:p>
            <a:pPr>
              <a:defRPr/>
            </a:pPr>
            <a:fld id="{37EC8A20-BA03-4FF7-8742-03D8AD4CA4F4}" type="slidenum">
              <a:rPr lang="en-GB" smtClean="0"/>
              <a:pPr>
                <a:defRPr/>
              </a:pPr>
              <a:t>‹#›</a:t>
            </a:fld>
            <a:endParaRPr lang="en-GB" dirty="0"/>
          </a:p>
        </p:txBody>
      </p:sp>
      <p:sp>
        <p:nvSpPr>
          <p:cNvPr id="9" name="Content Placeholder 2"/>
          <p:cNvSpPr>
            <a:spLocks noGrp="1"/>
          </p:cNvSpPr>
          <p:nvPr>
            <p:ph idx="1"/>
          </p:nvPr>
        </p:nvSpPr>
        <p:spPr>
          <a:xfrm>
            <a:off x="457200" y="2276872"/>
            <a:ext cx="8229600" cy="3633788"/>
          </a:xfrm>
        </p:spPr>
        <p:txBody>
          <a:bodyPr/>
          <a:lstStyle>
            <a:lvl1pPr marL="342900" indent="-342900">
              <a:buClr>
                <a:srgbClr val="0F5494"/>
              </a:buClr>
              <a:buFont typeface="Arial" pitchFamily="34" charset="0"/>
              <a:buChar char="•"/>
              <a:defRPr/>
            </a:lvl1pPr>
            <a:lvl2pPr>
              <a:buClr>
                <a:srgbClr val="0F5494"/>
              </a:buClr>
              <a:defRPr/>
            </a:lvl2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801463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5E88F9B-71EE-4D5C-B44E-012EF44E925A}" type="slidenum">
              <a:rPr lang="en-GB"/>
              <a:pPr>
                <a:defRPr/>
              </a:pPr>
              <a:t>‹#›</a:t>
            </a:fld>
            <a:endParaRPr lang="en-GB"/>
          </a:p>
        </p:txBody>
      </p:sp>
    </p:spTree>
    <p:extLst>
      <p:ext uri="{BB962C8B-B14F-4D97-AF65-F5344CB8AC3E}">
        <p14:creationId xmlns:p14="http://schemas.microsoft.com/office/powerpoint/2010/main" val="3097376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4" name="Espace réservé du texte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5"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dirty="0"/>
              <a:t>Modifiez le style du titre</a:t>
            </a:r>
            <a:endParaRPr lang="en-GB" dirty="0"/>
          </a:p>
        </p:txBody>
      </p:sp>
    </p:spTree>
    <p:extLst>
      <p:ext uri="{BB962C8B-B14F-4D97-AF65-F5344CB8AC3E}">
        <p14:creationId xmlns:p14="http://schemas.microsoft.com/office/powerpoint/2010/main" val="16595594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96CDD1B-50E0-44E8-82B7-F85F69F6D40C}" type="slidenum">
              <a:rPr lang="en-GB"/>
              <a:pPr>
                <a:defRPr/>
              </a:pPr>
              <a:t>‹#›</a:t>
            </a:fld>
            <a:endParaRPr lang="en-GB"/>
          </a:p>
        </p:txBody>
      </p:sp>
    </p:spTree>
    <p:extLst>
      <p:ext uri="{BB962C8B-B14F-4D97-AF65-F5344CB8AC3E}">
        <p14:creationId xmlns:p14="http://schemas.microsoft.com/office/powerpoint/2010/main" val="32896909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0E8177A-0CE3-43B6-B11B-ED2E8AEAD8D3}" type="slidenum">
              <a:rPr lang="en-GB"/>
              <a:pPr>
                <a:defRPr/>
              </a:pPr>
              <a:t>‹#›</a:t>
            </a:fld>
            <a:endParaRPr lang="en-GB"/>
          </a:p>
        </p:txBody>
      </p:sp>
    </p:spTree>
    <p:extLst>
      <p:ext uri="{BB962C8B-B14F-4D97-AF65-F5344CB8AC3E}">
        <p14:creationId xmlns:p14="http://schemas.microsoft.com/office/powerpoint/2010/main" val="17327580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D855DDF-6655-40F2-8D9E-CA15739A7ECF}" type="slidenum">
              <a:rPr lang="en-GB"/>
              <a:pPr>
                <a:defRPr/>
              </a:pPr>
              <a:t>‹#›</a:t>
            </a:fld>
            <a:endParaRPr lang="en-GB"/>
          </a:p>
        </p:txBody>
      </p:sp>
    </p:spTree>
    <p:extLst>
      <p:ext uri="{BB962C8B-B14F-4D97-AF65-F5344CB8AC3E}">
        <p14:creationId xmlns:p14="http://schemas.microsoft.com/office/powerpoint/2010/main" val="304034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1DEBFC62-E3CF-4012-8A8B-ABF1C18EA022}" type="slidenum">
              <a:rPr lang="en-GB"/>
              <a:pPr>
                <a:defRPr/>
              </a:pPr>
              <a:t>‹#›</a:t>
            </a:fld>
            <a:endParaRPr lang="en-GB"/>
          </a:p>
        </p:txBody>
      </p:sp>
    </p:spTree>
    <p:extLst>
      <p:ext uri="{BB962C8B-B14F-4D97-AF65-F5344CB8AC3E}">
        <p14:creationId xmlns:p14="http://schemas.microsoft.com/office/powerpoint/2010/main" val="21541654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8800BF-55FD-4017-8F82-94A8DE4F5750}" type="slidenum">
              <a:rPr lang="en-GB"/>
              <a:pPr>
                <a:defRPr/>
              </a:pPr>
              <a:t>‹#›</a:t>
            </a:fld>
            <a:endParaRPr lang="en-GB"/>
          </a:p>
        </p:txBody>
      </p:sp>
    </p:spTree>
    <p:extLst>
      <p:ext uri="{BB962C8B-B14F-4D97-AF65-F5344CB8AC3E}">
        <p14:creationId xmlns:p14="http://schemas.microsoft.com/office/powerpoint/2010/main" val="27293176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4747253-C9BC-4251-8AE3-8910CE9253F2}" type="slidenum">
              <a:rPr lang="en-GB"/>
              <a:pPr>
                <a:defRPr/>
              </a:pPr>
              <a:t>‹#›</a:t>
            </a:fld>
            <a:endParaRPr lang="en-GB"/>
          </a:p>
        </p:txBody>
      </p:sp>
    </p:spTree>
    <p:extLst>
      <p:ext uri="{BB962C8B-B14F-4D97-AF65-F5344CB8AC3E}">
        <p14:creationId xmlns:p14="http://schemas.microsoft.com/office/powerpoint/2010/main" val="3341017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DE98375-5C84-4176-84A5-B6A3E0825F02}" type="slidenum">
              <a:rPr lang="en-GB"/>
              <a:pPr>
                <a:defRPr/>
              </a:pPr>
              <a:t>‹#›</a:t>
            </a:fld>
            <a:endParaRPr lang="en-GB"/>
          </a:p>
        </p:txBody>
      </p:sp>
    </p:spTree>
    <p:extLst>
      <p:ext uri="{BB962C8B-B14F-4D97-AF65-F5344CB8AC3E}">
        <p14:creationId xmlns:p14="http://schemas.microsoft.com/office/powerpoint/2010/main" val="4774983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77C7773-6390-40B5-8F3A-46FD9E5B7090}" type="slidenum">
              <a:rPr lang="en-GB"/>
              <a:pPr>
                <a:defRPr/>
              </a:pPr>
              <a:t>‹#›</a:t>
            </a:fld>
            <a:endParaRPr lang="en-GB"/>
          </a:p>
        </p:txBody>
      </p:sp>
    </p:spTree>
    <p:extLst>
      <p:ext uri="{BB962C8B-B14F-4D97-AF65-F5344CB8AC3E}">
        <p14:creationId xmlns:p14="http://schemas.microsoft.com/office/powerpoint/2010/main" val="20213566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sp>
        <p:nvSpPr>
          <p:cNvPr id="6" name="Rectangle 5"/>
          <p:cNvSpPr/>
          <p:nvPr userDrawn="1"/>
        </p:nvSpPr>
        <p:spPr>
          <a:xfrm>
            <a:off x="4230000" y="6669360"/>
            <a:ext cx="684213" cy="215900"/>
          </a:xfrm>
          <a:prstGeom prst="rect">
            <a:avLst/>
          </a:prstGeom>
          <a:solidFill>
            <a:srgbClr val="5FC1B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2" name="Title 1"/>
          <p:cNvSpPr>
            <a:spLocks noGrp="1"/>
          </p:cNvSpPr>
          <p:nvPr>
            <p:ph type="title" hasCustomPrompt="1"/>
          </p:nvPr>
        </p:nvSpPr>
        <p:spPr>
          <a:xfrm>
            <a:off x="4139952" y="1700808"/>
            <a:ext cx="4536504" cy="2016224"/>
          </a:xfrm>
        </p:spPr>
        <p:txBody>
          <a:bodyPr/>
          <a:lstStyle>
            <a:lvl1pPr indent="0">
              <a:defRPr sz="4800">
                <a:solidFill>
                  <a:srgbClr val="FFD624"/>
                </a:solidFill>
                <a:latin typeface="EC Square Sans Pro" panose="020B0506040000020004" pitchFamily="34" charset="0"/>
              </a:defRPr>
            </a:lvl1pPr>
          </a:lstStyle>
          <a:p>
            <a:r>
              <a:rPr lang="en-GB" dirty="0"/>
              <a:t>Title</a:t>
            </a:r>
          </a:p>
        </p:txBody>
      </p:sp>
      <p:sp>
        <p:nvSpPr>
          <p:cNvPr id="3" name="Content Placeholder 2"/>
          <p:cNvSpPr>
            <a:spLocks noGrp="1"/>
          </p:cNvSpPr>
          <p:nvPr>
            <p:ph idx="1" hasCustomPrompt="1"/>
          </p:nvPr>
        </p:nvSpPr>
        <p:spPr>
          <a:xfrm>
            <a:off x="467544" y="3933056"/>
            <a:ext cx="3744416" cy="1872208"/>
          </a:xfrm>
        </p:spPr>
        <p:txBody>
          <a:bodyPr/>
          <a:lstStyle>
            <a:lvl1pPr marL="0" indent="0">
              <a:buNone/>
              <a:defRPr sz="3000" b="1" i="0">
                <a:solidFill>
                  <a:schemeClr val="bg1"/>
                </a:solidFill>
                <a:latin typeface="EC Square Sans Pro" panose="020B0506040000020004" pitchFamily="34" charset="0"/>
              </a:defRPr>
            </a:lvl1pPr>
            <a:lvl3pPr marL="228600" indent="-228600" algn="l">
              <a:defRPr sz="3000" b="1">
                <a:solidFill>
                  <a:schemeClr val="bg1"/>
                </a:solidFill>
              </a:defRPr>
            </a:lvl3pPr>
          </a:lstStyle>
          <a:p>
            <a:pPr lvl="0"/>
            <a:r>
              <a:rPr lang="en-US" dirty="0"/>
              <a:t>Subtitle</a:t>
            </a:r>
          </a:p>
        </p:txBody>
      </p:sp>
      <p:sp>
        <p:nvSpPr>
          <p:cNvPr id="7" name="Rectangle 4"/>
          <p:cNvSpPr>
            <a:spLocks noGrp="1" noChangeArrowheads="1"/>
          </p:cNvSpPr>
          <p:nvPr>
            <p:ph type="dt" sz="half" idx="10"/>
          </p:nvPr>
        </p:nvSpPr>
        <p:spPr/>
        <p:txBody>
          <a:bodyPr/>
          <a:lstStyle>
            <a:lvl1pPr>
              <a:defRPr dirty="0">
                <a:solidFill>
                  <a:schemeClr val="bg1"/>
                </a:solidFill>
                <a:latin typeface="EC Square Sans Pro" panose="020B0506040000020004" pitchFamily="34" charset="0"/>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dirty="0">
                <a:solidFill>
                  <a:schemeClr val="bg1"/>
                </a:solidFill>
                <a:latin typeface="EC Square Sans Pro" panose="020B0506040000020004" pitchFamily="34" charset="0"/>
              </a:defRPr>
            </a:lvl1pPr>
          </a:lstStyle>
          <a:p>
            <a:pPr>
              <a:defRPr/>
            </a:pPr>
            <a:endParaRPr lang="en-GB" dirty="0"/>
          </a:p>
        </p:txBody>
      </p:sp>
      <p:sp>
        <p:nvSpPr>
          <p:cNvPr id="9" name="Rectangle 6"/>
          <p:cNvSpPr>
            <a:spLocks noGrp="1" noChangeArrowheads="1"/>
          </p:cNvSpPr>
          <p:nvPr>
            <p:ph type="sldNum" sz="quarter" idx="12"/>
          </p:nvPr>
        </p:nvSpPr>
        <p:spPr/>
        <p:txBody>
          <a:bodyPr/>
          <a:lstStyle>
            <a:lvl1pPr>
              <a:defRPr smtClean="0">
                <a:solidFill>
                  <a:schemeClr val="bg1"/>
                </a:solidFill>
                <a:latin typeface="EC Square Sans Pro" panose="020B0506040000020004" pitchFamily="34" charset="0"/>
              </a:defRPr>
            </a:lvl1pPr>
          </a:lstStyle>
          <a:p>
            <a:pPr>
              <a:defRPr/>
            </a:pPr>
            <a:fld id="{2BB59E6E-B967-488E-B209-8B7FA0D7AF99}" type="slidenum">
              <a:rPr lang="en-GB" smtClean="0"/>
              <a:pPr>
                <a:defRPr/>
              </a:pPr>
              <a:t>‹#›</a:t>
            </a:fld>
            <a:endParaRPr lang="en-GB" dirty="0"/>
          </a:p>
        </p:txBody>
      </p:sp>
      <p:pic>
        <p:nvPicPr>
          <p:cNvPr id="13" name="Picture 4" descr="H:\My Documents\Vasilis Files\Important\EC Visual iD\LOGOS\CLIMA ID\logo_ce-en-quadriCLIMAband.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06000" y="314280"/>
            <a:ext cx="1587620" cy="1095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98589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980728"/>
            <a:ext cx="8229600" cy="936625"/>
          </a:xfrm>
        </p:spPr>
        <p:txBody>
          <a:bodyPr/>
          <a:lstStyle>
            <a:lvl1pPr>
              <a:defRPr>
                <a:latin typeface="EC Square Sans Pro" panose="020B0506040000020004" pitchFamily="34" charset="0"/>
              </a:defRPr>
            </a:lvl1pPr>
          </a:lstStyle>
          <a:p>
            <a:r>
              <a:rPr lang="en-US" dirty="0"/>
              <a:t>Click to edit Master title style</a:t>
            </a:r>
            <a:endParaRPr lang="en-GB" dirty="0"/>
          </a:p>
        </p:txBody>
      </p:sp>
      <p:sp>
        <p:nvSpPr>
          <p:cNvPr id="5" name="Rectangle 4"/>
          <p:cNvSpPr>
            <a:spLocks noGrp="1" noChangeArrowheads="1"/>
          </p:cNvSpPr>
          <p:nvPr>
            <p:ph type="dt" sz="half" idx="10"/>
          </p:nvPr>
        </p:nvSpPr>
        <p:spPr>
          <a:xfrm>
            <a:off x="6577013" y="116632"/>
            <a:ext cx="2133600" cy="476250"/>
          </a:xfrm>
        </p:spPr>
        <p:txBody>
          <a:bodyPr/>
          <a:lstStyle>
            <a:lvl1pPr>
              <a:defRPr sz="1200">
                <a:latin typeface="EC Square Sans Pro" panose="020B0506040000020004" pitchFamily="34" charset="0"/>
              </a:defRPr>
            </a:lvl1pPr>
          </a:lstStyle>
          <a:p>
            <a:pPr>
              <a:defRPr/>
            </a:pPr>
            <a:endParaRPr lang="en-GB" dirty="0"/>
          </a:p>
        </p:txBody>
      </p:sp>
      <p:sp>
        <p:nvSpPr>
          <p:cNvPr id="6" name="Rectangle 5"/>
          <p:cNvSpPr>
            <a:spLocks noGrp="1" noChangeArrowheads="1"/>
          </p:cNvSpPr>
          <p:nvPr>
            <p:ph type="ftr" sz="quarter" idx="11"/>
          </p:nvPr>
        </p:nvSpPr>
        <p:spPr>
          <a:xfrm>
            <a:off x="3124200" y="6337126"/>
            <a:ext cx="2895600" cy="476250"/>
          </a:xfrm>
        </p:spPr>
        <p:txBody>
          <a:bodyPr/>
          <a:lstStyle>
            <a:lvl1pPr>
              <a:defRPr>
                <a:latin typeface="EC Square Sans Pro" panose="020B0506040000020004" pitchFamily="34" charset="0"/>
              </a:defRPr>
            </a:lvl1pPr>
          </a:lstStyle>
          <a:p>
            <a:pPr>
              <a:defRPr/>
            </a:pPr>
            <a:endParaRPr lang="en-GB" dirty="0"/>
          </a:p>
        </p:txBody>
      </p:sp>
      <p:sp>
        <p:nvSpPr>
          <p:cNvPr id="7" name="Rectangle 6"/>
          <p:cNvSpPr>
            <a:spLocks noGrp="1" noChangeArrowheads="1"/>
          </p:cNvSpPr>
          <p:nvPr>
            <p:ph type="sldNum" sz="quarter" idx="12"/>
          </p:nvPr>
        </p:nvSpPr>
        <p:spPr>
          <a:xfrm>
            <a:off x="467544" y="6297439"/>
            <a:ext cx="2133600" cy="476250"/>
          </a:xfrm>
        </p:spPr>
        <p:txBody>
          <a:bodyPr/>
          <a:lstStyle>
            <a:lvl1pPr algn="l">
              <a:defRPr>
                <a:latin typeface="EC Square Sans Pro" panose="020B0506040000020004" pitchFamily="34" charset="0"/>
              </a:defRPr>
            </a:lvl1pPr>
          </a:lstStyle>
          <a:p>
            <a:pPr>
              <a:defRPr/>
            </a:pPr>
            <a:fld id="{37EC8A20-BA03-4FF7-8742-03D8AD4CA4F4}" type="slidenum">
              <a:rPr lang="en-GB" smtClean="0"/>
              <a:pPr>
                <a:defRPr/>
              </a:pPr>
              <a:t>‹#›</a:t>
            </a:fld>
            <a:endParaRPr lang="en-GB" dirty="0"/>
          </a:p>
        </p:txBody>
      </p:sp>
      <p:sp>
        <p:nvSpPr>
          <p:cNvPr id="9" name="Content Placeholder 2"/>
          <p:cNvSpPr>
            <a:spLocks noGrp="1"/>
          </p:cNvSpPr>
          <p:nvPr>
            <p:ph idx="1"/>
          </p:nvPr>
        </p:nvSpPr>
        <p:spPr>
          <a:xfrm>
            <a:off x="457200" y="2276872"/>
            <a:ext cx="8229600" cy="3633788"/>
          </a:xfrm>
        </p:spPr>
        <p:txBody>
          <a:bodyPr/>
          <a:lstStyle>
            <a:lvl1pPr marL="342900" indent="-342900">
              <a:buClr>
                <a:srgbClr val="0F5494"/>
              </a:buClr>
              <a:buFont typeface="Arial" pitchFamily="34" charset="0"/>
              <a:buChar char="•"/>
              <a:defRPr>
                <a:latin typeface="EC Square Sans Pro" panose="020B0506040000020004" pitchFamily="34" charset="0"/>
              </a:defRPr>
            </a:lvl1pPr>
            <a:lvl2pPr>
              <a:buClr>
                <a:srgbClr val="0F5494"/>
              </a:buClr>
              <a:defRPr>
                <a:latin typeface="EC Square Sans Pro" panose="020B0506040000020004" pitchFamily="34" charset="0"/>
              </a:defRPr>
            </a:lvl2pPr>
            <a:lvl3pPr>
              <a:defRPr>
                <a:latin typeface="EC Square Sans Pro" panose="020B0506040000020004" pitchFamily="34" charset="0"/>
              </a:defRPr>
            </a:lvl3pPr>
          </a:lstStyle>
          <a:p>
            <a:pPr lvl="0"/>
            <a:r>
              <a:rPr lang="en-US" dirty="0"/>
              <a:t>Click to edit Master text styles</a:t>
            </a:r>
          </a:p>
          <a:p>
            <a:pPr lvl="1"/>
            <a:r>
              <a:rPr lang="en-US" dirty="0"/>
              <a:t>Second level</a:t>
            </a:r>
          </a:p>
          <a:p>
            <a:pPr lvl="2"/>
            <a:r>
              <a:rPr lang="en-US" dirty="0"/>
              <a:t>Third level</a:t>
            </a:r>
          </a:p>
        </p:txBody>
      </p:sp>
      <p:pic>
        <p:nvPicPr>
          <p:cNvPr id="12" name="Picture 3" descr="H:\My Documents\Vasilis Files\Important\EC Visual iD\LOGOS\CLIMA ID\logo_ce-en-quadriCLIMAband_Horizontal.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77672" y="6145213"/>
            <a:ext cx="2242800" cy="587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1662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2743200"/>
            <a:ext cx="7620000" cy="4114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p:cNvSpPr>
            <a:spLocks noGrp="1"/>
          </p:cNvSpPr>
          <p:nvPr>
            <p:ph type="title"/>
          </p:nvPr>
        </p:nvSpPr>
        <p:spPr/>
        <p:txBody>
          <a:bodyPr/>
          <a:lstStyle/>
          <a:p>
            <a:r>
              <a:rPr lang="en-US"/>
              <a:t>Click to edit Master title style</a:t>
            </a:r>
            <a:endParaRPr lang="en-GB"/>
          </a:p>
        </p:txBody>
      </p:sp>
      <p:sp>
        <p:nvSpPr>
          <p:cNvPr id="4" name="Date Placeholder 3">
            <a:extLst>
              <a:ext uri="{FF2B5EF4-FFF2-40B4-BE49-F238E27FC236}">
                <a16:creationId xmlns:a16="http://schemas.microsoft.com/office/drawing/2014/main" id="{2CD6221C-6262-408E-A585-4EAB4F2EA0EC}"/>
              </a:ext>
            </a:extLst>
          </p:cNvPr>
          <p:cNvSpPr>
            <a:spLocks noGrp="1"/>
          </p:cNvSpPr>
          <p:nvPr>
            <p:ph type="dt" sz="half" idx="10"/>
          </p:nvPr>
        </p:nvSpPr>
        <p:spPr>
          <a:xfrm>
            <a:off x="1187450" y="6237288"/>
            <a:ext cx="1905000" cy="457200"/>
          </a:xfrm>
        </p:spPr>
        <p:txBody>
          <a:bodyPr/>
          <a:lstStyle>
            <a:lvl1pPr>
              <a:defRPr/>
            </a:lvl1pPr>
          </a:lstStyle>
          <a:p>
            <a:pPr>
              <a:defRPr/>
            </a:pPr>
            <a:endParaRPr lang="en-GB" altLang="en-US"/>
          </a:p>
        </p:txBody>
      </p:sp>
      <p:sp>
        <p:nvSpPr>
          <p:cNvPr id="5" name="Footer Placeholder 4">
            <a:extLst>
              <a:ext uri="{FF2B5EF4-FFF2-40B4-BE49-F238E27FC236}">
                <a16:creationId xmlns:a16="http://schemas.microsoft.com/office/drawing/2014/main" id="{BCF3F1C0-A487-406C-A861-44A42C4FA1BF}"/>
              </a:ext>
            </a:extLst>
          </p:cNvPr>
          <p:cNvSpPr>
            <a:spLocks noGrp="1"/>
          </p:cNvSpPr>
          <p:nvPr>
            <p:ph type="ftr" sz="quarter" idx="11"/>
          </p:nvPr>
        </p:nvSpPr>
        <p:spPr>
          <a:xfrm>
            <a:off x="3621088" y="6237288"/>
            <a:ext cx="2895600" cy="457200"/>
          </a:xfrm>
        </p:spPr>
        <p:txBody>
          <a:bodyPr/>
          <a:lstStyle>
            <a:lvl1pPr>
              <a:defRPr/>
            </a:lvl1pPr>
          </a:lstStyle>
          <a:p>
            <a:pPr>
              <a:defRPr/>
            </a:pPr>
            <a:endParaRPr lang="en-GB" altLang="en-US"/>
          </a:p>
        </p:txBody>
      </p:sp>
      <p:sp>
        <p:nvSpPr>
          <p:cNvPr id="6" name="Slide Number Placeholder 5">
            <a:extLst>
              <a:ext uri="{FF2B5EF4-FFF2-40B4-BE49-F238E27FC236}">
                <a16:creationId xmlns:a16="http://schemas.microsoft.com/office/drawing/2014/main" id="{8B564AEF-47F9-4FCC-8D6C-7690F154E2D7}"/>
              </a:ext>
            </a:extLst>
          </p:cNvPr>
          <p:cNvSpPr>
            <a:spLocks noGrp="1"/>
          </p:cNvSpPr>
          <p:nvPr>
            <p:ph type="sldNum" sz="quarter" idx="12"/>
          </p:nvPr>
        </p:nvSpPr>
        <p:spPr>
          <a:xfrm>
            <a:off x="6875463" y="6237288"/>
            <a:ext cx="1905000" cy="457200"/>
          </a:xfrm>
        </p:spPr>
        <p:txBody>
          <a:bodyPr/>
          <a:lstStyle>
            <a:lvl1pPr>
              <a:defRPr/>
            </a:lvl1pPr>
          </a:lstStyle>
          <a:p>
            <a:pPr>
              <a:defRPr/>
            </a:pPr>
            <a:fld id="{A1F87EFD-99AB-4184-959A-BEB194B7B717}" type="slidenum">
              <a:rPr lang="en-GB" altLang="en-US"/>
              <a:pPr>
                <a:defRPr/>
              </a:pPr>
              <a:t>‹#›</a:t>
            </a:fld>
            <a:endParaRPr lang="en-GB" altLang="en-US"/>
          </a:p>
        </p:txBody>
      </p:sp>
    </p:spTree>
    <p:extLst>
      <p:ext uri="{BB962C8B-B14F-4D97-AF65-F5344CB8AC3E}">
        <p14:creationId xmlns:p14="http://schemas.microsoft.com/office/powerpoint/2010/main" val="1530071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5E88F9B-71EE-4D5C-B44E-012EF44E925A}" type="slidenum">
              <a:rPr lang="en-GB"/>
              <a:pPr>
                <a:defRPr/>
              </a:pPr>
              <a:t>‹#›</a:t>
            </a:fld>
            <a:endParaRPr lang="en-GB"/>
          </a:p>
        </p:txBody>
      </p:sp>
    </p:spTree>
    <p:extLst>
      <p:ext uri="{BB962C8B-B14F-4D97-AF65-F5344CB8AC3E}">
        <p14:creationId xmlns:p14="http://schemas.microsoft.com/office/powerpoint/2010/main" val="15145035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96CDD1B-50E0-44E8-82B7-F85F69F6D40C}" type="slidenum">
              <a:rPr lang="en-GB"/>
              <a:pPr>
                <a:defRPr/>
              </a:pPr>
              <a:t>‹#›</a:t>
            </a:fld>
            <a:endParaRPr lang="en-GB"/>
          </a:p>
        </p:txBody>
      </p:sp>
    </p:spTree>
    <p:extLst>
      <p:ext uri="{BB962C8B-B14F-4D97-AF65-F5344CB8AC3E}">
        <p14:creationId xmlns:p14="http://schemas.microsoft.com/office/powerpoint/2010/main" val="16206317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0E8177A-0CE3-43B6-B11B-ED2E8AEAD8D3}" type="slidenum">
              <a:rPr lang="en-GB"/>
              <a:pPr>
                <a:defRPr/>
              </a:pPr>
              <a:t>‹#›</a:t>
            </a:fld>
            <a:endParaRPr lang="en-GB"/>
          </a:p>
        </p:txBody>
      </p:sp>
    </p:spTree>
    <p:extLst>
      <p:ext uri="{BB962C8B-B14F-4D97-AF65-F5344CB8AC3E}">
        <p14:creationId xmlns:p14="http://schemas.microsoft.com/office/powerpoint/2010/main" val="14799282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D855DDF-6655-40F2-8D9E-CA15739A7ECF}" type="slidenum">
              <a:rPr lang="en-GB"/>
              <a:pPr>
                <a:defRPr/>
              </a:pPr>
              <a:t>‹#›</a:t>
            </a:fld>
            <a:endParaRPr lang="en-GB"/>
          </a:p>
        </p:txBody>
      </p:sp>
    </p:spTree>
    <p:extLst>
      <p:ext uri="{BB962C8B-B14F-4D97-AF65-F5344CB8AC3E}">
        <p14:creationId xmlns:p14="http://schemas.microsoft.com/office/powerpoint/2010/main" val="37844085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1DEBFC62-E3CF-4012-8A8B-ABF1C18EA022}" type="slidenum">
              <a:rPr lang="en-GB"/>
              <a:pPr>
                <a:defRPr/>
              </a:pPr>
              <a:t>‹#›</a:t>
            </a:fld>
            <a:endParaRPr lang="en-GB"/>
          </a:p>
        </p:txBody>
      </p:sp>
    </p:spTree>
    <p:extLst>
      <p:ext uri="{BB962C8B-B14F-4D97-AF65-F5344CB8AC3E}">
        <p14:creationId xmlns:p14="http://schemas.microsoft.com/office/powerpoint/2010/main" val="37270252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8800BF-55FD-4017-8F82-94A8DE4F5750}" type="slidenum">
              <a:rPr lang="en-GB"/>
              <a:pPr>
                <a:defRPr/>
              </a:pPr>
              <a:t>‹#›</a:t>
            </a:fld>
            <a:endParaRPr lang="en-GB"/>
          </a:p>
        </p:txBody>
      </p:sp>
    </p:spTree>
    <p:extLst>
      <p:ext uri="{BB962C8B-B14F-4D97-AF65-F5344CB8AC3E}">
        <p14:creationId xmlns:p14="http://schemas.microsoft.com/office/powerpoint/2010/main" val="23223329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4747253-C9BC-4251-8AE3-8910CE9253F2}" type="slidenum">
              <a:rPr lang="en-GB"/>
              <a:pPr>
                <a:defRPr/>
              </a:pPr>
              <a:t>‹#›</a:t>
            </a:fld>
            <a:endParaRPr lang="en-GB"/>
          </a:p>
        </p:txBody>
      </p:sp>
    </p:spTree>
    <p:extLst>
      <p:ext uri="{BB962C8B-B14F-4D97-AF65-F5344CB8AC3E}">
        <p14:creationId xmlns:p14="http://schemas.microsoft.com/office/powerpoint/2010/main" val="25881762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DE98375-5C84-4176-84A5-B6A3E0825F02}" type="slidenum">
              <a:rPr lang="en-GB"/>
              <a:pPr>
                <a:defRPr/>
              </a:pPr>
              <a:t>‹#›</a:t>
            </a:fld>
            <a:endParaRPr lang="en-GB"/>
          </a:p>
        </p:txBody>
      </p:sp>
    </p:spTree>
    <p:extLst>
      <p:ext uri="{BB962C8B-B14F-4D97-AF65-F5344CB8AC3E}">
        <p14:creationId xmlns:p14="http://schemas.microsoft.com/office/powerpoint/2010/main" val="19244598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77C7773-6390-40B5-8F3A-46FD9E5B7090}" type="slidenum">
              <a:rPr lang="en-GB"/>
              <a:pPr>
                <a:defRPr/>
              </a:pPr>
              <a:t>‹#›</a:t>
            </a:fld>
            <a:endParaRPr lang="en-GB"/>
          </a:p>
        </p:txBody>
      </p:sp>
    </p:spTree>
    <p:extLst>
      <p:ext uri="{BB962C8B-B14F-4D97-AF65-F5344CB8AC3E}">
        <p14:creationId xmlns:p14="http://schemas.microsoft.com/office/powerpoint/2010/main" val="31485332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key message_image_Synthesis">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337038" y="190501"/>
            <a:ext cx="8563708" cy="524395"/>
          </a:xfrm>
          <a:prstGeom prst="rect">
            <a:avLst/>
          </a:prstGeom>
        </p:spPr>
        <p:txBody>
          <a:bodyPr/>
          <a:lstStyle>
            <a:lvl1pPr marL="0" indent="0">
              <a:buNone/>
              <a:defRPr sz="2800" b="1">
                <a:solidFill>
                  <a:schemeClr val="bg1"/>
                </a:solidFill>
              </a:defRPr>
            </a:lvl1pPr>
          </a:lstStyle>
          <a:p>
            <a:pPr lvl="0"/>
            <a:r>
              <a:rPr lang="en-US" dirty="0"/>
              <a:t>Slide title goes here</a:t>
            </a:r>
          </a:p>
        </p:txBody>
      </p:sp>
      <p:sp>
        <p:nvSpPr>
          <p:cNvPr id="6" name="Content Placeholder 5"/>
          <p:cNvSpPr>
            <a:spLocks noGrp="1"/>
          </p:cNvSpPr>
          <p:nvPr>
            <p:ph sz="quarter" idx="11"/>
          </p:nvPr>
        </p:nvSpPr>
        <p:spPr>
          <a:xfrm>
            <a:off x="337038" y="1147764"/>
            <a:ext cx="8563708" cy="4562475"/>
          </a:xfrm>
          <a:prstGeom prst="rect">
            <a:avLst/>
          </a:prstGeom>
        </p:spPr>
        <p:txBody>
          <a:bodyPr/>
          <a:lstStyle>
            <a:lvl1pPr>
              <a:defRPr>
                <a:solidFill>
                  <a:srgbClr val="006654"/>
                </a:solidFill>
              </a:defRPr>
            </a:lvl1pPr>
            <a:lvl2pPr>
              <a:defRPr>
                <a:solidFill>
                  <a:srgbClr val="006654"/>
                </a:solidFill>
              </a:defRPr>
            </a:lvl2pPr>
            <a:lvl3pPr>
              <a:defRPr>
                <a:solidFill>
                  <a:srgbClr val="006654"/>
                </a:solidFill>
              </a:defRPr>
            </a:lvl3pPr>
            <a:lvl4pPr>
              <a:defRPr>
                <a:solidFill>
                  <a:srgbClr val="006654"/>
                </a:solidFill>
              </a:defRPr>
            </a:lvl4pPr>
            <a:lvl5pPr>
              <a:defRPr>
                <a:solidFill>
                  <a:srgbClr val="006654"/>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94696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4" name="Espace réservé du texte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5"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dirty="0"/>
              <a:t>Modifiez le style du titre</a:t>
            </a:r>
            <a:endParaRPr lang="en-GB" dirty="0"/>
          </a:p>
        </p:txBody>
      </p:sp>
    </p:spTree>
    <p:extLst>
      <p:ext uri="{BB962C8B-B14F-4D97-AF65-F5344CB8AC3E}">
        <p14:creationId xmlns:p14="http://schemas.microsoft.com/office/powerpoint/2010/main" val="3540766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elfoli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17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899592" y="413792"/>
            <a:ext cx="7632848" cy="1143000"/>
          </a:xfrm>
        </p:spPr>
        <p:txBody>
          <a:bodyPr/>
          <a:lstStyle>
            <a:lvl1pPr algn="l">
              <a:defRPr sz="3600" b="1">
                <a:solidFill>
                  <a:srgbClr val="1F497D"/>
                </a:solidFill>
                <a:latin typeface="Arial" pitchFamily="34" charset="0"/>
                <a:cs typeface="Arial" pitchFamily="34" charset="0"/>
              </a:defRPr>
            </a:lvl1pPr>
          </a:lstStyle>
          <a:p>
            <a:r>
              <a:rPr lang="fr-FR" dirty="0"/>
              <a:t>Modifiez le style du titre</a:t>
            </a:r>
            <a:endParaRPr lang="en-GB" dirty="0"/>
          </a:p>
        </p:txBody>
      </p:sp>
      <p:sp>
        <p:nvSpPr>
          <p:cNvPr id="3" name="Espace réservé du contenu 2"/>
          <p:cNvSpPr>
            <a:spLocks noGrp="1"/>
          </p:cNvSpPr>
          <p:nvPr>
            <p:ph idx="1"/>
          </p:nvPr>
        </p:nvSpPr>
        <p:spPr>
          <a:xfrm>
            <a:off x="899592" y="1600200"/>
            <a:ext cx="7787208" cy="4525963"/>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4" name="Espace réservé de la date 3"/>
          <p:cNvSpPr>
            <a:spLocks noGrp="1"/>
          </p:cNvSpPr>
          <p:nvPr>
            <p:ph type="dt" sz="half" idx="10"/>
          </p:nvPr>
        </p:nvSpPr>
        <p:spPr/>
        <p:txBody>
          <a:bodyPr/>
          <a:lstStyle>
            <a:lvl1pPr eaLnBrk="0" hangingPunct="0">
              <a:defRPr>
                <a:latin typeface="Times New Roman" pitchFamily="18" charset="0"/>
                <a:cs typeface="+mn-cs"/>
              </a:defRPr>
            </a:lvl1pPr>
          </a:lstStyle>
          <a:p>
            <a:pPr>
              <a:defRPr/>
            </a:pPr>
            <a:fld id="{46509CD9-C6B6-46E8-9BFE-2F1C69EAA1D0}" type="datetime1">
              <a:rPr lang="en-GB"/>
              <a:pPr>
                <a:defRPr/>
              </a:pPr>
              <a:t>28/05/2018</a:t>
            </a:fld>
            <a:endParaRPr lang="en-GB"/>
          </a:p>
        </p:txBody>
      </p:sp>
      <p:sp>
        <p:nvSpPr>
          <p:cNvPr id="5" name="Espace réservé du pied de page 4"/>
          <p:cNvSpPr>
            <a:spLocks noGrp="1"/>
          </p:cNvSpPr>
          <p:nvPr>
            <p:ph type="ftr" sz="quarter" idx="11"/>
          </p:nvPr>
        </p:nvSpPr>
        <p:spPr/>
        <p:txBody>
          <a:bodyPr/>
          <a:lstStyle>
            <a:lvl1pPr eaLnBrk="0" hangingPunct="0">
              <a:defRPr>
                <a:latin typeface="Times New Roman" pitchFamily="18" charset="0"/>
                <a:cs typeface="+mn-cs"/>
              </a:defRPr>
            </a:lvl1pPr>
          </a:lstStyle>
          <a:p>
            <a:pPr>
              <a:defRPr/>
            </a:pPr>
            <a:endParaRPr lang="en-GB"/>
          </a:p>
        </p:txBody>
      </p:sp>
      <p:sp>
        <p:nvSpPr>
          <p:cNvPr id="6" name="Espace réservé du numéro de diapositive 5"/>
          <p:cNvSpPr>
            <a:spLocks noGrp="1"/>
          </p:cNvSpPr>
          <p:nvPr>
            <p:ph type="sldNum" sz="quarter" idx="12"/>
          </p:nvPr>
        </p:nvSpPr>
        <p:spPr>
          <a:xfrm>
            <a:off x="6553200" y="6381750"/>
            <a:ext cx="2133600" cy="365125"/>
          </a:xfrm>
        </p:spPr>
        <p:txBody>
          <a:bodyPr/>
          <a:lstStyle>
            <a:lvl1pPr eaLnBrk="0" hangingPunct="0">
              <a:defRPr>
                <a:solidFill>
                  <a:srgbClr val="7F7F7F"/>
                </a:solidFill>
              </a:defRPr>
            </a:lvl1pPr>
          </a:lstStyle>
          <a:p>
            <a:pPr>
              <a:defRPr/>
            </a:pPr>
            <a:fld id="{C9D85699-F373-4E12-BAD4-F2442A3FFA23}" type="slidenum">
              <a:rPr lang="en-GB" altLang="fr-FR"/>
              <a:pPr>
                <a:defRPr/>
              </a:pPr>
              <a:t>‹#›</a:t>
            </a:fld>
            <a:endParaRPr lang="en-GB" altLang="fr-FR"/>
          </a:p>
        </p:txBody>
      </p:sp>
    </p:spTree>
    <p:extLst>
      <p:ext uri="{BB962C8B-B14F-4D97-AF65-F5344CB8AC3E}">
        <p14:creationId xmlns:p14="http://schemas.microsoft.com/office/powerpoint/2010/main" val="1775864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a:t>Klik for at redigere i master</a:t>
            </a:r>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a:t>Klik for at redigere i master</a:t>
            </a:r>
          </a:p>
        </p:txBody>
      </p:sp>
      <p:sp>
        <p:nvSpPr>
          <p:cNvPr id="4" name="Pladsholder til dato 3"/>
          <p:cNvSpPr>
            <a:spLocks noGrp="1"/>
          </p:cNvSpPr>
          <p:nvPr>
            <p:ph type="dt" sz="half" idx="10"/>
          </p:nvPr>
        </p:nvSpPr>
        <p:spPr/>
        <p:txBody>
          <a:bodyPr/>
          <a:lstStyle/>
          <a:p>
            <a:fld id="{3D4CC56A-AA69-4483-9110-3EB4AE9216FA}" type="datetimeFigureOut">
              <a:rPr lang="da-DK" smtClean="0"/>
              <a:t>28-05-2018</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D44483E5-CDAE-442E-9F8D-00E613FE87AF}" type="slidenum">
              <a:rPr lang="da-DK" smtClean="0"/>
              <a:t>‹#›</a:t>
            </a:fld>
            <a:endParaRPr lang="da-DK"/>
          </a:p>
        </p:txBody>
      </p:sp>
      <p:pic>
        <p:nvPicPr>
          <p:cNvPr id="7" name="Billed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20272" y="0"/>
            <a:ext cx="2195736" cy="790185"/>
          </a:xfrm>
          <a:prstGeom prst="rect">
            <a:avLst/>
          </a:prstGeom>
        </p:spPr>
      </p:pic>
      <p:pic>
        <p:nvPicPr>
          <p:cNvPr id="8" name="Billede 7"/>
          <p:cNvPicPr>
            <a:picLocks noChangeAspect="1"/>
          </p:cNvPicPr>
          <p:nvPr userDrawn="1"/>
        </p:nvPicPr>
        <p:blipFill rotWithShape="1">
          <a:blip r:embed="rId3" cstate="print">
            <a:extLst>
              <a:ext uri="{28A0092B-C50C-407E-A947-70E740481C1C}">
                <a14:useLocalDpi xmlns:a14="http://schemas.microsoft.com/office/drawing/2010/main" val="0"/>
              </a:ext>
            </a:extLst>
          </a:blip>
          <a:srcRect b="27866"/>
          <a:stretch/>
        </p:blipFill>
        <p:spPr>
          <a:xfrm>
            <a:off x="179512" y="194265"/>
            <a:ext cx="609600" cy="439729"/>
          </a:xfrm>
          <a:prstGeom prst="rect">
            <a:avLst/>
          </a:prstGeom>
        </p:spPr>
      </p:pic>
      <p:grpSp>
        <p:nvGrpSpPr>
          <p:cNvPr id="10" name="Gruppe 9"/>
          <p:cNvGrpSpPr/>
          <p:nvPr userDrawn="1"/>
        </p:nvGrpSpPr>
        <p:grpSpPr>
          <a:xfrm>
            <a:off x="179512" y="6597352"/>
            <a:ext cx="2952328" cy="72008"/>
            <a:chOff x="434008" y="6453336"/>
            <a:chExt cx="2952328" cy="72008"/>
          </a:xfrm>
        </p:grpSpPr>
        <p:sp>
          <p:nvSpPr>
            <p:cNvPr id="11" name="Ellipse 10"/>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Ellipse 11"/>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Ellipse 26"/>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Ellipse 27"/>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9" name="Ellipse 28"/>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0" name="Ellipse 29"/>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pic>
        <p:nvPicPr>
          <p:cNvPr id="1026" name="Picture 2" descr="Billedresultat for region midtjylland engelsk logo"/>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458830" y="5989357"/>
            <a:ext cx="1318620" cy="648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8067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indhold 2"/>
          <p:cNvSpPr>
            <a:spLocks noGrp="1"/>
          </p:cNvSpPr>
          <p:nvPr>
            <p:ph idx="1"/>
          </p:nvPr>
        </p:nvSpPr>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p:txBody>
          <a:bodyPr/>
          <a:lstStyle/>
          <a:p>
            <a:fld id="{3D4CC56A-AA69-4483-9110-3EB4AE9216FA}" type="datetimeFigureOut">
              <a:rPr lang="da-DK" smtClean="0"/>
              <a:t>28-05-2018</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D44483E5-CDAE-442E-9F8D-00E613FE87AF}" type="slidenum">
              <a:rPr lang="da-DK" smtClean="0"/>
              <a:t>‹#›</a:t>
            </a:fld>
            <a:endParaRPr lang="da-DK"/>
          </a:p>
        </p:txBody>
      </p:sp>
      <p:pic>
        <p:nvPicPr>
          <p:cNvPr id="7" name="Billed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20272" y="0"/>
            <a:ext cx="2195736" cy="790185"/>
          </a:xfrm>
          <a:prstGeom prst="rect">
            <a:avLst/>
          </a:prstGeom>
        </p:spPr>
      </p:pic>
      <p:pic>
        <p:nvPicPr>
          <p:cNvPr id="8" name="Billede 7"/>
          <p:cNvPicPr>
            <a:picLocks noChangeAspect="1"/>
          </p:cNvPicPr>
          <p:nvPr userDrawn="1"/>
        </p:nvPicPr>
        <p:blipFill rotWithShape="1">
          <a:blip r:embed="rId3" cstate="print">
            <a:extLst>
              <a:ext uri="{28A0092B-C50C-407E-A947-70E740481C1C}">
                <a14:useLocalDpi xmlns:a14="http://schemas.microsoft.com/office/drawing/2010/main" val="0"/>
              </a:ext>
            </a:extLst>
          </a:blip>
          <a:srcRect b="27866"/>
          <a:stretch/>
        </p:blipFill>
        <p:spPr>
          <a:xfrm>
            <a:off x="179512" y="194265"/>
            <a:ext cx="609600" cy="439729"/>
          </a:xfrm>
          <a:prstGeom prst="rect">
            <a:avLst/>
          </a:prstGeom>
        </p:spPr>
      </p:pic>
      <p:grpSp>
        <p:nvGrpSpPr>
          <p:cNvPr id="10" name="Gruppe 9"/>
          <p:cNvGrpSpPr/>
          <p:nvPr userDrawn="1"/>
        </p:nvGrpSpPr>
        <p:grpSpPr>
          <a:xfrm>
            <a:off x="179512" y="6597352"/>
            <a:ext cx="2952328" cy="72008"/>
            <a:chOff x="434008" y="6453336"/>
            <a:chExt cx="2952328" cy="72008"/>
          </a:xfrm>
        </p:grpSpPr>
        <p:sp>
          <p:nvSpPr>
            <p:cNvPr id="11" name="Ellipse 10"/>
            <p:cNvSpPr/>
            <p:nvPr userDrawn="1"/>
          </p:nvSpPr>
          <p:spPr>
            <a:xfrm>
              <a:off x="4340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Ellipse 11"/>
            <p:cNvSpPr/>
            <p:nvPr userDrawn="1"/>
          </p:nvSpPr>
          <p:spPr>
            <a:xfrm>
              <a:off x="586408" y="6453336"/>
              <a:ext cx="72008" cy="72008"/>
            </a:xfrm>
            <a:prstGeom prst="ellipse">
              <a:avLst/>
            </a:prstGeom>
            <a:solidFill>
              <a:srgbClr val="8DBD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3" name="Ellipse 12"/>
            <p:cNvSpPr/>
            <p:nvPr userDrawn="1"/>
          </p:nvSpPr>
          <p:spPr>
            <a:xfrm>
              <a:off x="7388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4" name="Ellipse 13"/>
            <p:cNvSpPr/>
            <p:nvPr userDrawn="1"/>
          </p:nvSpPr>
          <p:spPr>
            <a:xfrm>
              <a:off x="891208" y="6453336"/>
              <a:ext cx="72008" cy="72008"/>
            </a:xfrm>
            <a:prstGeom prst="ellipse">
              <a:avLst/>
            </a:prstGeom>
            <a:solidFill>
              <a:srgbClr val="8DBDBA">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5" name="Ellipse 14"/>
            <p:cNvSpPr/>
            <p:nvPr userDrawn="1"/>
          </p:nvSpPr>
          <p:spPr>
            <a:xfrm>
              <a:off x="1043608"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6" name="Ellipse 15"/>
            <p:cNvSpPr/>
            <p:nvPr userDrawn="1"/>
          </p:nvSpPr>
          <p:spPr>
            <a:xfrm>
              <a:off x="1187624" y="6453336"/>
              <a:ext cx="72008" cy="72008"/>
            </a:xfrm>
            <a:prstGeom prst="ellipse">
              <a:avLst/>
            </a:prstGeom>
            <a:solidFill>
              <a:srgbClr val="8DBDB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7" name="Ellipse 16"/>
            <p:cNvSpPr/>
            <p:nvPr userDrawn="1"/>
          </p:nvSpPr>
          <p:spPr>
            <a:xfrm>
              <a:off x="13400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8" name="Ellipse 17"/>
            <p:cNvSpPr/>
            <p:nvPr userDrawn="1"/>
          </p:nvSpPr>
          <p:spPr>
            <a:xfrm>
              <a:off x="1492424" y="6453336"/>
              <a:ext cx="72008" cy="72008"/>
            </a:xfrm>
            <a:prstGeom prst="ellipse">
              <a:avLst/>
            </a:prstGeom>
            <a:solidFill>
              <a:srgbClr val="8DBDB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9" name="Ellipse 18"/>
            <p:cNvSpPr/>
            <p:nvPr userDrawn="1"/>
          </p:nvSpPr>
          <p:spPr>
            <a:xfrm>
              <a:off x="16448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0" name="Ellipse 19"/>
            <p:cNvSpPr/>
            <p:nvPr userDrawn="1"/>
          </p:nvSpPr>
          <p:spPr>
            <a:xfrm>
              <a:off x="1797224" y="6453336"/>
              <a:ext cx="72008" cy="72008"/>
            </a:xfrm>
            <a:prstGeom prst="ellipse">
              <a:avLst/>
            </a:prstGeom>
            <a:solidFill>
              <a:srgbClr val="8DBDB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1" name="Ellipse 20"/>
            <p:cNvSpPr/>
            <p:nvPr userDrawn="1"/>
          </p:nvSpPr>
          <p:spPr>
            <a:xfrm>
              <a:off x="19461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2" name="Ellipse 21"/>
            <p:cNvSpPr/>
            <p:nvPr userDrawn="1"/>
          </p:nvSpPr>
          <p:spPr>
            <a:xfrm>
              <a:off x="2098576" y="6453336"/>
              <a:ext cx="72008" cy="72008"/>
            </a:xfrm>
            <a:prstGeom prst="ellipse">
              <a:avLst/>
            </a:prstGeom>
            <a:solidFill>
              <a:srgbClr val="8DBDB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3" name="Ellipse 22"/>
            <p:cNvSpPr/>
            <p:nvPr userDrawn="1"/>
          </p:nvSpPr>
          <p:spPr>
            <a:xfrm>
              <a:off x="22509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4" name="Ellipse 23"/>
            <p:cNvSpPr/>
            <p:nvPr userDrawn="1"/>
          </p:nvSpPr>
          <p:spPr>
            <a:xfrm>
              <a:off x="2403376" y="6453336"/>
              <a:ext cx="72008" cy="72008"/>
            </a:xfrm>
            <a:prstGeom prst="ellipse">
              <a:avLst/>
            </a:prstGeom>
            <a:solidFill>
              <a:srgbClr val="8DBDB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5" name="Ellipse 24"/>
            <p:cNvSpPr/>
            <p:nvPr userDrawn="1"/>
          </p:nvSpPr>
          <p:spPr>
            <a:xfrm>
              <a:off x="25557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6" name="Ellipse 25"/>
            <p:cNvSpPr/>
            <p:nvPr userDrawn="1"/>
          </p:nvSpPr>
          <p:spPr>
            <a:xfrm>
              <a:off x="2708176" y="6453336"/>
              <a:ext cx="72008" cy="72008"/>
            </a:xfrm>
            <a:prstGeom prst="ellipse">
              <a:avLst/>
            </a:prstGeom>
            <a:solidFill>
              <a:srgbClr val="8DBDB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7" name="Ellipse 26"/>
            <p:cNvSpPr/>
            <p:nvPr userDrawn="1"/>
          </p:nvSpPr>
          <p:spPr>
            <a:xfrm>
              <a:off x="28605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8" name="Ellipse 27"/>
            <p:cNvSpPr/>
            <p:nvPr userDrawn="1"/>
          </p:nvSpPr>
          <p:spPr>
            <a:xfrm>
              <a:off x="3012976" y="6453336"/>
              <a:ext cx="72008" cy="72008"/>
            </a:xfrm>
            <a:prstGeom prst="ellipse">
              <a:avLst/>
            </a:prstGeom>
            <a:solidFill>
              <a:srgbClr val="8DBDB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9" name="Ellipse 28"/>
            <p:cNvSpPr/>
            <p:nvPr userDrawn="1"/>
          </p:nvSpPr>
          <p:spPr>
            <a:xfrm>
              <a:off x="31619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0" name="Ellipse 29"/>
            <p:cNvSpPr/>
            <p:nvPr userDrawn="1"/>
          </p:nvSpPr>
          <p:spPr>
            <a:xfrm>
              <a:off x="3314328" y="6453336"/>
              <a:ext cx="72008" cy="72008"/>
            </a:xfrm>
            <a:prstGeom prst="ellipse">
              <a:avLst/>
            </a:prstGeom>
            <a:solidFill>
              <a:srgbClr val="8DBDB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pic>
        <p:nvPicPr>
          <p:cNvPr id="31" name="Picture 2" descr="Billedresultat for region midtjylland engelsk logo"/>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458830" y="5989357"/>
            <a:ext cx="1318620" cy="648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28089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5.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file:////Users/Admin/Documents/JOB/Prospect-PPT/Cover-01.jpg" TargetMode="External"/><Relationship Id="rId5" Type="http://schemas.openxmlformats.org/officeDocument/2006/relationships/slideLayout" Target="../slideLayouts/slideLayout23.xml"/><Relationship Id="rId10" Type="http://schemas.openxmlformats.org/officeDocument/2006/relationships/image" Target="../media/image7.jpeg"/><Relationship Id="rId4" Type="http://schemas.openxmlformats.org/officeDocument/2006/relationships/slideLayout" Target="../slideLayouts/slideLayout22.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7.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8.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descr="C:\Users\Floriane.Bernardot\Desktop\final\final\model_power_point\model_ppt_bonne_dimension2.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211180" cy="6905856"/>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dirty="0"/>
              <a:t>Modifiez le style du titre</a:t>
            </a:r>
            <a:endParaRPr lang="en-GB"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1BF2DF-9D2C-466C-8F26-332C9C1A6207}" type="datetimeFigureOut">
              <a:rPr lang="en-GB" smtClean="0">
                <a:solidFill>
                  <a:prstClr val="black">
                    <a:tint val="75000"/>
                  </a:prstClr>
                </a:solidFill>
              </a:rPr>
              <a:pPr/>
              <a:t>28/05/2018</a:t>
            </a:fld>
            <a:endParaRPr lang="en-GB">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B16B1-1B7D-4121-82F4-F2C8A6E8AC8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65217581"/>
      </p:ext>
    </p:extLst>
  </p:cSld>
  <p:clrMap bg1="lt1" tx1="dk1" bg2="lt2" tx2="dk2" accent1="accent1" accent2="accent2" accent3="accent3" accent4="accent4" accent5="accent5" accent6="accent6" hlink="hlink" folHlink="folHlink"/>
  <p:sldLayoutIdLst>
    <p:sldLayoutId id="2147483709" r:id="rId1"/>
  </p:sldLayoutIdLst>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C:\Users\Floriane.Bernardot\Desktop\final\final\model_power_point\model_ppt_bonne_dimension.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8520" y="-49555"/>
            <a:ext cx="9252520" cy="6936849"/>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titre 1"/>
          <p:cNvSpPr>
            <a:spLocks noGrp="1"/>
          </p:cNvSpPr>
          <p:nvPr>
            <p:ph type="title"/>
          </p:nvPr>
        </p:nvSpPr>
        <p:spPr>
          <a:xfrm>
            <a:off x="467544" y="2847369"/>
            <a:ext cx="8229600" cy="1143000"/>
          </a:xfrm>
          <a:prstGeom prst="rect">
            <a:avLst/>
          </a:prstGeom>
        </p:spPr>
        <p:txBody>
          <a:bodyPr vert="horz" lIns="91440" tIns="45720" rIns="91440" bIns="45720" rtlCol="0" anchor="ctr">
            <a:normAutofit/>
          </a:bodyPr>
          <a:lstStyle/>
          <a:p>
            <a:r>
              <a:rPr lang="fr-FR" dirty="0" err="1"/>
              <a:t>Title</a:t>
            </a:r>
            <a:r>
              <a:rPr lang="fr-FR" dirty="0"/>
              <a:t> of the </a:t>
            </a:r>
            <a:r>
              <a:rPr lang="fr-FR" dirty="0" err="1"/>
              <a:t>presentation</a:t>
            </a:r>
            <a:endParaRPr lang="fr-BE"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solidFill>
                  <a:prstClr val="black">
                    <a:tint val="75000"/>
                  </a:prstClr>
                </a:solidFill>
              </a:rPr>
              <a:pPr/>
              <a:t>28/05/2018</a:t>
            </a:fld>
            <a:endParaRPr lang="fr-BE">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solidFill>
                  <a:prstClr val="black">
                    <a:tint val="75000"/>
                  </a:prstClr>
                </a:solidFill>
              </a:rPr>
              <a:pPr/>
              <a:t>‹#›</a:t>
            </a:fld>
            <a:endParaRPr lang="fr-BE">
              <a:solidFill>
                <a:prstClr val="black">
                  <a:tint val="75000"/>
                </a:prstClr>
              </a:solidFill>
            </a:endParaRPr>
          </a:p>
        </p:txBody>
      </p:sp>
    </p:spTree>
    <p:extLst>
      <p:ext uri="{BB962C8B-B14F-4D97-AF65-F5344CB8AC3E}">
        <p14:creationId xmlns:p14="http://schemas.microsoft.com/office/powerpoint/2010/main" val="223335320"/>
      </p:ext>
    </p:extLst>
  </p:cSld>
  <p:clrMap bg1="lt1" tx1="dk1" bg2="lt2" tx2="dk2" accent1="accent1" accent2="accent2" accent3="accent3" accent4="accent4" accent5="accent5" accent6="accent6" hlink="hlink" folHlink="folHlink"/>
  <p:sldLayoutIdLst>
    <p:sldLayoutId id="2147483737" r:id="rId1"/>
  </p:sldLayoutIdLst>
  <p:txStyles>
    <p:titleStyle>
      <a:lvl1pPr algn="ctr" defTabSz="914400" rtl="0" eaLnBrk="1" latinLnBrk="0" hangingPunct="1">
        <a:spcBef>
          <a:spcPct val="0"/>
        </a:spcBef>
        <a:buNone/>
        <a:defRPr sz="4400" kern="1200" baseline="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descr="C:\Users\Floriane.Bernardot\Desktop\final\final\model_power_point\model_ppt_bonne_dimension2.jp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9211180" cy="6905856"/>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dirty="0"/>
              <a:t>Modifiez le style du titre</a:t>
            </a:r>
            <a:endParaRPr lang="en-GB"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1BF2DF-9D2C-466C-8F26-332C9C1A6207}" type="datetimeFigureOut">
              <a:rPr lang="en-GB" smtClean="0">
                <a:solidFill>
                  <a:prstClr val="black">
                    <a:tint val="75000"/>
                  </a:prstClr>
                </a:solidFill>
              </a:rPr>
              <a:pPr/>
              <a:t>28/05/2018</a:t>
            </a:fld>
            <a:endParaRPr lang="en-GB">
              <a:solidFill>
                <a:prstClr val="black">
                  <a:tint val="75000"/>
                </a:prstClr>
              </a:solidFill>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B16B1-1B7D-4121-82F4-F2C8A6E8AC88}"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99198468"/>
      </p:ext>
    </p:extLst>
  </p:cSld>
  <p:clrMap bg1="lt1" tx1="dk1" bg2="lt2" tx2="dk2" accent1="accent1" accent2="accent2" accent3="accent3" accent4="accent4" accent5="accent5" accent6="accent6" hlink="hlink" folHlink="folHlink"/>
  <p:sldLayoutIdLst>
    <p:sldLayoutId id="2147483739" r:id="rId1"/>
    <p:sldLayoutId id="2147483740" r:id="rId2"/>
  </p:sldLayoutIdLst>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descr="C:\Users\Floriane.Bernardot\Desktop\final\final\model_power_point\model_ppt_bonne_dimension2.jp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9211180" cy="6905856"/>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dirty="0"/>
              <a:t>Modifiez le style du titre</a:t>
            </a:r>
            <a:endParaRPr lang="en-GB"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GB"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1BF2DF-9D2C-466C-8F26-332C9C1A6207}" type="datetimeFigureOut">
              <a:rPr lang="en-GB" smtClean="0"/>
              <a:t>28/05/2018</a:t>
            </a:fld>
            <a:endParaRPr lang="en-GB"/>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B16B1-1B7D-4121-82F4-F2C8A6E8AC88}" type="slidenum">
              <a:rPr lang="en-GB" smtClean="0"/>
              <a:t>‹#›</a:t>
            </a:fld>
            <a:endParaRPr lang="en-GB"/>
          </a:p>
        </p:txBody>
      </p:sp>
    </p:spTree>
    <p:extLst>
      <p:ext uri="{BB962C8B-B14F-4D97-AF65-F5344CB8AC3E}">
        <p14:creationId xmlns:p14="http://schemas.microsoft.com/office/powerpoint/2010/main" val="170546972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Lst>
  <p:txStyles>
    <p:titleStyle>
      <a:lvl1pPr algn="ctr" defTabSz="914400" rtl="0" eaLnBrk="1" latinLnBrk="0" hangingPunct="1">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a:t>Klik for at redigere i master</a:t>
            </a:r>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4CC56A-AA69-4483-9110-3EB4AE9216FA}" type="datetimeFigureOut">
              <a:rPr lang="da-DK" smtClean="0"/>
              <a:t>28-05-2018</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483E5-CDAE-442E-9F8D-00E613FE87AF}" type="slidenum">
              <a:rPr lang="da-DK" smtClean="0"/>
              <a:t>‹#›</a:t>
            </a:fld>
            <a:endParaRPr lang="da-DK"/>
          </a:p>
        </p:txBody>
      </p:sp>
    </p:spTree>
    <p:extLst>
      <p:ext uri="{BB962C8B-B14F-4D97-AF65-F5344CB8AC3E}">
        <p14:creationId xmlns:p14="http://schemas.microsoft.com/office/powerpoint/2010/main" val="4195789798"/>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Cover-01.jpg" descr="/Users/Admin/Documents/JOB/Prospect-PPT/Cover-01.jpg"/>
          <p:cNvPicPr>
            <a:picLocks noChangeAspect="1"/>
          </p:cNvPicPr>
          <p:nvPr userDrawn="1"/>
        </p:nvPicPr>
        <p:blipFill>
          <a:blip r:embed="rId10" r:link="rId11"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73935299"/>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Lst>
  <p:txStyles>
    <p:titleStyle>
      <a:lvl1pPr marL="358775" indent="-358775" algn="l" rtl="0" eaLnBrk="0" fontAlgn="base" hangingPunct="0">
        <a:spcBef>
          <a:spcPct val="0"/>
        </a:spcBef>
        <a:spcAft>
          <a:spcPct val="0"/>
        </a:spcAft>
        <a:defRPr sz="3000" b="1">
          <a:solidFill>
            <a:srgbClr val="0F5494"/>
          </a:solidFill>
          <a:latin typeface="+mj-lt"/>
          <a:ea typeface="ヒラギノ角ゴ Pro W3" charset="0"/>
          <a:cs typeface="ヒラギノ角ゴ Pro W3" charset="0"/>
        </a:defRPr>
      </a:lvl1pPr>
      <a:lvl2pPr marL="358775" indent="-358775" algn="l" rtl="0" eaLnBrk="0" fontAlgn="base" hangingPunct="0">
        <a:spcBef>
          <a:spcPct val="0"/>
        </a:spcBef>
        <a:spcAft>
          <a:spcPct val="0"/>
        </a:spcAft>
        <a:defRPr sz="3000" b="1">
          <a:solidFill>
            <a:srgbClr val="0F5494"/>
          </a:solidFill>
          <a:latin typeface="Verdana" pitchFamily="34" charset="0"/>
          <a:ea typeface="ヒラギノ角ゴ Pro W3" charset="0"/>
          <a:cs typeface="ヒラギノ角ゴ Pro W3" charset="0"/>
        </a:defRPr>
      </a:lvl2pPr>
      <a:lvl3pPr marL="358775" indent="-358775" algn="l" rtl="0" eaLnBrk="0" fontAlgn="base" hangingPunct="0">
        <a:spcBef>
          <a:spcPct val="0"/>
        </a:spcBef>
        <a:spcAft>
          <a:spcPct val="0"/>
        </a:spcAft>
        <a:defRPr sz="3000" b="1">
          <a:solidFill>
            <a:srgbClr val="0F5494"/>
          </a:solidFill>
          <a:latin typeface="Verdana" pitchFamily="34" charset="0"/>
          <a:ea typeface="ヒラギノ角ゴ Pro W3" charset="0"/>
          <a:cs typeface="ヒラギノ角ゴ Pro W3" charset="0"/>
        </a:defRPr>
      </a:lvl3pPr>
      <a:lvl4pPr marL="358775" indent="-358775" algn="l" rtl="0" eaLnBrk="0" fontAlgn="base" hangingPunct="0">
        <a:spcBef>
          <a:spcPct val="0"/>
        </a:spcBef>
        <a:spcAft>
          <a:spcPct val="0"/>
        </a:spcAft>
        <a:defRPr sz="3000" b="1">
          <a:solidFill>
            <a:srgbClr val="0F5494"/>
          </a:solidFill>
          <a:latin typeface="Verdana" pitchFamily="34" charset="0"/>
          <a:ea typeface="ヒラギノ角ゴ Pro W3" charset="0"/>
          <a:cs typeface="ヒラギノ角ゴ Pro W3" charset="0"/>
        </a:defRPr>
      </a:lvl4pPr>
      <a:lvl5pPr marL="358775" indent="-358775" algn="l" rtl="0" eaLnBrk="0" fontAlgn="base" hangingPunct="0">
        <a:spcBef>
          <a:spcPct val="0"/>
        </a:spcBef>
        <a:spcAft>
          <a:spcPct val="0"/>
        </a:spcAft>
        <a:defRPr sz="3000" b="1">
          <a:solidFill>
            <a:srgbClr val="0F5494"/>
          </a:solidFill>
          <a:latin typeface="Verdana" pitchFamily="34" charset="0"/>
          <a:ea typeface="ヒラギノ角ゴ Pro W3" charset="0"/>
          <a:cs typeface="ヒラギノ角ゴ Pro W3"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ヒラギノ角ゴ Pro W3" charset="0"/>
          <a:cs typeface="ヒラギノ角ゴ Pro W3" charset="0"/>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ヒラギノ角ゴ Pro W3" charset="0"/>
        </a:defRPr>
      </a:lvl2pPr>
      <a:lvl3pPr marL="1143000" indent="-228600" algn="l" rtl="0" eaLnBrk="0" fontAlgn="base" hangingPunct="0">
        <a:spcBef>
          <a:spcPct val="20000"/>
        </a:spcBef>
        <a:spcAft>
          <a:spcPct val="0"/>
        </a:spcAft>
        <a:defRPr sz="1400">
          <a:solidFill>
            <a:srgbClr val="0F5494"/>
          </a:solidFill>
          <a:latin typeface="+mn-lt"/>
          <a:ea typeface="ヒラギノ角ゴ Pro W3" charset="0"/>
        </a:defRPr>
      </a:lvl3pPr>
      <a:lvl4pPr marL="1600200" indent="-228600" algn="l" rtl="0" eaLnBrk="0" fontAlgn="base" hangingPunct="0">
        <a:spcBef>
          <a:spcPct val="20000"/>
        </a:spcBef>
        <a:spcAft>
          <a:spcPct val="0"/>
        </a:spcAft>
        <a:buChar char="–"/>
        <a:defRPr sz="2000">
          <a:solidFill>
            <a:schemeClr val="tx1"/>
          </a:solidFill>
          <a:latin typeface="Arial" charset="0"/>
          <a:ea typeface="ヒラギノ角ゴ Pro W3" charset="0"/>
        </a:defRPr>
      </a:lvl4pPr>
      <a:lvl5pPr marL="2057400" indent="-228600" algn="l" rtl="0" eaLnBrk="0" fontAlgn="base" hangingPunct="0">
        <a:spcBef>
          <a:spcPct val="20000"/>
        </a:spcBef>
        <a:spcAft>
          <a:spcPct val="0"/>
        </a:spcAft>
        <a:buChar char="»"/>
        <a:defRPr sz="2000">
          <a:solidFill>
            <a:schemeClr val="tx1"/>
          </a:solidFill>
          <a:latin typeface="Arial" charset="0"/>
          <a:ea typeface="ヒラギノ角ゴ Pro W3"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a:t>Et dolor fragum</a:t>
            </a:r>
            <a:endParaRPr lang="en-GB" dirty="0"/>
          </a:p>
          <a:p>
            <a:pPr lvl="1"/>
            <a:r>
              <a:rPr lang="en-GB" dirty="0"/>
              <a:t>Et </a:t>
            </a:r>
            <a:r>
              <a:rPr lang="en-GB" dirty="0" err="1"/>
              <a:t>dolor</a:t>
            </a:r>
            <a:r>
              <a:rPr lang="en-GB" dirty="0"/>
              <a:t> </a:t>
            </a:r>
            <a:r>
              <a:rPr lang="en-GB" dirty="0" err="1"/>
              <a:t>fragum</a:t>
            </a:r>
            <a:endParaRPr lang="en-GB" dirty="0"/>
          </a:p>
          <a:p>
            <a:pPr lvl="2"/>
            <a:r>
              <a:rPr lang="en-GB" dirty="0"/>
              <a:t>- Et </a:t>
            </a:r>
            <a:r>
              <a:rPr lang="en-GB" dirty="0" err="1"/>
              <a:t>dolor</a:t>
            </a:r>
            <a:r>
              <a:rPr lang="en-GB" dirty="0"/>
              <a:t> </a:t>
            </a:r>
            <a:r>
              <a:rPr lang="en-GB" dirty="0" err="1"/>
              <a:t>fragum</a:t>
            </a:r>
            <a:endParaRPr lang="en-GB"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extLst>
      <p:ext uri="{BB962C8B-B14F-4D97-AF65-F5344CB8AC3E}">
        <p14:creationId xmlns:p14="http://schemas.microsoft.com/office/powerpoint/2010/main" val="3729445584"/>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hf sldNum="0" hdr="0" ftr="0" dt="0"/>
  <p:txStyles>
    <p:titleStyle>
      <a:lvl1pPr marL="358775" indent="-358775" algn="l" rtl="0" eaLnBrk="1" fontAlgn="base" hangingPunct="1">
        <a:spcBef>
          <a:spcPct val="0"/>
        </a:spcBef>
        <a:spcAft>
          <a:spcPct val="0"/>
        </a:spcAft>
        <a:defRPr sz="3000" b="1">
          <a:solidFill>
            <a:srgbClr val="0F5494"/>
          </a:solidFill>
          <a:latin typeface="+mj-lt"/>
          <a:ea typeface="+mj-ea"/>
          <a:cs typeface="+mj-cs"/>
        </a:defRPr>
      </a:lvl1pPr>
      <a:lvl2pPr marL="358775" indent="-358775" algn="l" rtl="0" eaLnBrk="1" fontAlgn="base" hangingPunct="1">
        <a:spcBef>
          <a:spcPct val="0"/>
        </a:spcBef>
        <a:spcAft>
          <a:spcPct val="0"/>
        </a:spcAft>
        <a:defRPr sz="3000" b="1">
          <a:solidFill>
            <a:srgbClr val="0F5494"/>
          </a:solidFill>
          <a:latin typeface="Verdana" pitchFamily="34" charset="0"/>
        </a:defRPr>
      </a:lvl2pPr>
      <a:lvl3pPr marL="358775" indent="-358775" algn="l" rtl="0" eaLnBrk="1" fontAlgn="base" hangingPunct="1">
        <a:spcBef>
          <a:spcPct val="0"/>
        </a:spcBef>
        <a:spcAft>
          <a:spcPct val="0"/>
        </a:spcAft>
        <a:defRPr sz="3000" b="1">
          <a:solidFill>
            <a:srgbClr val="0F5494"/>
          </a:solidFill>
          <a:latin typeface="Verdana" pitchFamily="34" charset="0"/>
        </a:defRPr>
      </a:lvl3pPr>
      <a:lvl4pPr marL="358775" indent="-358775" algn="l" rtl="0" eaLnBrk="1" fontAlgn="base" hangingPunct="1">
        <a:spcBef>
          <a:spcPct val="0"/>
        </a:spcBef>
        <a:spcAft>
          <a:spcPct val="0"/>
        </a:spcAft>
        <a:defRPr sz="3000" b="1">
          <a:solidFill>
            <a:srgbClr val="0F5494"/>
          </a:solidFill>
          <a:latin typeface="Verdana" pitchFamily="34" charset="0"/>
        </a:defRPr>
      </a:lvl4pPr>
      <a:lvl5pPr marL="358775" indent="-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a:t>Et dolor fragum</a:t>
            </a:r>
            <a:endParaRPr lang="en-GB" dirty="0"/>
          </a:p>
          <a:p>
            <a:pPr lvl="1"/>
            <a:r>
              <a:rPr lang="en-GB" dirty="0"/>
              <a:t>Et </a:t>
            </a:r>
            <a:r>
              <a:rPr lang="en-GB" dirty="0" err="1"/>
              <a:t>dolor</a:t>
            </a:r>
            <a:r>
              <a:rPr lang="en-GB" dirty="0"/>
              <a:t> </a:t>
            </a:r>
            <a:r>
              <a:rPr lang="en-GB" dirty="0" err="1"/>
              <a:t>fragum</a:t>
            </a:r>
            <a:endParaRPr lang="en-GB" dirty="0"/>
          </a:p>
          <a:p>
            <a:pPr lvl="2"/>
            <a:r>
              <a:rPr lang="en-GB" dirty="0"/>
              <a:t>- Et </a:t>
            </a:r>
            <a:r>
              <a:rPr lang="en-GB" dirty="0" err="1"/>
              <a:t>dolor</a:t>
            </a:r>
            <a:r>
              <a:rPr lang="en-GB" dirty="0"/>
              <a:t> </a:t>
            </a:r>
            <a:r>
              <a:rPr lang="en-GB" dirty="0" err="1"/>
              <a:t>fragum</a:t>
            </a:r>
            <a:endParaRPr lang="en-GB"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extLst>
      <p:ext uri="{BB962C8B-B14F-4D97-AF65-F5344CB8AC3E}">
        <p14:creationId xmlns:p14="http://schemas.microsoft.com/office/powerpoint/2010/main" val="771290918"/>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Lst>
  <p:hf sldNum="0"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anja.de-cunto@eumayors.eu"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www.covenantofmayors.eu/support/funding.htm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hyperlink" Target="http://www.c2ccc.eu/" TargetMode="Externa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hyperlink" Target="http://ec.europa.eu/environment/life/index.htm" TargetMode="External"/><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5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0.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54.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4.xml"/><Relationship Id="rId1" Type="http://schemas.openxmlformats.org/officeDocument/2006/relationships/slideLayout" Target="../slideLayouts/slideLayout2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1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3" Type="http://schemas.openxmlformats.org/officeDocument/2006/relationships/hyperlink" Target="http://bit.ly/2GbJcRa" TargetMode="External"/><Relationship Id="rId2" Type="http://schemas.openxmlformats.org/officeDocument/2006/relationships/notesSlide" Target="../notesSlides/notesSlide35.xml"/><Relationship Id="rId1" Type="http://schemas.openxmlformats.org/officeDocument/2006/relationships/slideLayout" Target="../slideLayouts/slideLayout28.xml"/><Relationship Id="rId5" Type="http://schemas.openxmlformats.org/officeDocument/2006/relationships/image" Target="../media/image66.png"/><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6.xml"/><Relationship Id="rId1" Type="http://schemas.openxmlformats.org/officeDocument/2006/relationships/slideLayout" Target="../slideLayouts/slideLayout39.xml"/><Relationship Id="rId4" Type="http://schemas.openxmlformats.org/officeDocument/2006/relationships/hyperlink" Target="https://www.covenantofmayors.eu/IMG/pdf/MA_KnowledgeBaseStrat_ExecSummaryFinal.pdf"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5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1.xml"/><Relationship Id="rId1" Type="http://schemas.openxmlformats.org/officeDocument/2006/relationships/slideLayout" Target="../slideLayouts/slideLayout8.xml"/><Relationship Id="rId4" Type="http://schemas.openxmlformats.org/officeDocument/2006/relationships/image" Target="../media/image69.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2.xml"/><Relationship Id="rId1" Type="http://schemas.openxmlformats.org/officeDocument/2006/relationships/slideLayout" Target="../slideLayouts/slideLayout9.xml"/><Relationship Id="rId4" Type="http://schemas.openxmlformats.org/officeDocument/2006/relationships/image" Target="../media/image72.png"/></Relationships>
</file>

<file path=ppt/slides/_rels/slide5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3.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9.xml"/><Relationship Id="rId4" Type="http://schemas.openxmlformats.org/officeDocument/2006/relationships/image" Target="../media/image8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9.xml"/><Relationship Id="rId4" Type="http://schemas.openxmlformats.org/officeDocument/2006/relationships/image" Target="../media/image84.png"/></Relationships>
</file>

<file path=ppt/slides/_rels/slide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emf"/><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9.xml"/><Relationship Id="rId4" Type="http://schemas.openxmlformats.org/officeDocument/2006/relationships/image" Target="../media/image91.png"/></Relationships>
</file>

<file path=ppt/slides/_rels/slide6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hyperlink" Target="https://www.google.dk/url?sa=i&amp;rct=j&amp;q=&amp;esrc=s&amp;source=images&amp;cd=&amp;cad=rja&amp;uact=8&amp;ved=0ahUKEwi9mfTVw5nUAhXjKJoKHd38COIQjRwIBw&amp;url=https://lemvighavn.lemvig.dk/Lemvig-Havn/Klimaloesning.aspx&amp;psig=AFQjCNE_GqPcgaPdlDLZGDDZgzIlGkU6fA&amp;ust=1496299344692904" TargetMode="External"/><Relationship Id="rId2" Type="http://schemas.openxmlformats.org/officeDocument/2006/relationships/notesSlide" Target="../notesSlides/notesSlide47.xml"/><Relationship Id="rId1" Type="http://schemas.openxmlformats.org/officeDocument/2006/relationships/slideLayout" Target="../slideLayouts/slideLayout9.xml"/><Relationship Id="rId4" Type="http://schemas.openxmlformats.org/officeDocument/2006/relationships/image" Target="../media/image95.jpeg"/></Relationships>
</file>

<file path=ppt/slides/_rels/slide75.xml.rels><?xml version="1.0" encoding="UTF-8" standalone="yes"?>
<Relationships xmlns="http://schemas.openxmlformats.org/package/2006/relationships"><Relationship Id="rId3" Type="http://schemas.openxmlformats.org/officeDocument/2006/relationships/image" Target="../media/image96.tiff"/><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97.tiff"/><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hyperlink" Target="http://www.c2ccc.eu/" TargetMode="External"/><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76200" y="2057400"/>
            <a:ext cx="8928992" cy="331236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baseline="0">
                <a:solidFill>
                  <a:schemeClr val="bg1"/>
                </a:solidFill>
                <a:latin typeface="Arial" panose="020B0604020202020204" pitchFamily="34" charset="0"/>
                <a:ea typeface="+mj-ea"/>
                <a:cs typeface="Arial" panose="020B0604020202020204" pitchFamily="34" charset="0"/>
              </a:defRPr>
            </a:lvl1pPr>
          </a:lstStyle>
          <a:p>
            <a:r>
              <a:rPr lang="en-GB" sz="3000" b="1" dirty="0">
                <a:solidFill>
                  <a:prstClr val="white"/>
                </a:solidFill>
              </a:rPr>
              <a:t>Getting ready to apply for LIFE !</a:t>
            </a:r>
          </a:p>
          <a:p>
            <a:endParaRPr lang="en-GB" sz="3000" b="1" dirty="0">
              <a:solidFill>
                <a:prstClr val="white"/>
              </a:solidFill>
            </a:endParaRPr>
          </a:p>
          <a:p>
            <a:r>
              <a:rPr lang="en-GB" sz="3000" b="1" dirty="0">
                <a:solidFill>
                  <a:prstClr val="white"/>
                </a:solidFill>
              </a:rPr>
              <a:t>Anja De Cunto, </a:t>
            </a:r>
          </a:p>
          <a:p>
            <a:r>
              <a:rPr lang="en-GB" sz="3000" b="1" dirty="0">
                <a:solidFill>
                  <a:prstClr val="white"/>
                </a:solidFill>
              </a:rPr>
              <a:t>Covenant of Mayors, </a:t>
            </a:r>
          </a:p>
          <a:p>
            <a:r>
              <a:rPr lang="en-GB" sz="3000" b="1" dirty="0">
                <a:solidFill>
                  <a:prstClr val="white"/>
                </a:solidFill>
              </a:rPr>
              <a:t>Capacity building on funding and financing</a:t>
            </a:r>
          </a:p>
          <a:p>
            <a:r>
              <a:rPr lang="en-GB" sz="3000" b="1" dirty="0">
                <a:solidFill>
                  <a:prstClr val="white"/>
                </a:solidFill>
                <a:hlinkClick r:id="rId2"/>
              </a:rPr>
              <a:t>anja.de-cunto@eumayors.eu</a:t>
            </a:r>
            <a:r>
              <a:rPr lang="en-GB" sz="3000" b="1" dirty="0">
                <a:solidFill>
                  <a:prstClr val="white"/>
                </a:solidFill>
              </a:rPr>
              <a:t> </a:t>
            </a:r>
          </a:p>
        </p:txBody>
      </p:sp>
    </p:spTree>
    <p:extLst>
      <p:ext uri="{BB962C8B-B14F-4D97-AF65-F5344CB8AC3E}">
        <p14:creationId xmlns:p14="http://schemas.microsoft.com/office/powerpoint/2010/main" val="1519294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it-IT" dirty="0"/>
              <a:t>Financing </a:t>
            </a:r>
            <a:r>
              <a:rPr lang="it-IT" i="1" dirty="0"/>
              <a:t>Coalition of the Willing</a:t>
            </a:r>
          </a:p>
          <a:p>
            <a:pPr lvl="1">
              <a:buFont typeface="Arial" panose="020B0604020202020204" pitchFamily="34" charset="0"/>
              <a:buChar char="•"/>
            </a:pPr>
            <a:r>
              <a:rPr lang="it-IT" dirty="0"/>
              <a:t>to </a:t>
            </a:r>
            <a:r>
              <a:rPr lang="it-IT" b="1" dirty="0"/>
              <a:t>connect </a:t>
            </a:r>
            <a:r>
              <a:rPr lang="it-IT" dirty="0"/>
              <a:t>different EU wide </a:t>
            </a:r>
            <a:r>
              <a:rPr lang="it-IT" b="1" dirty="0"/>
              <a:t>initiatives</a:t>
            </a:r>
            <a:r>
              <a:rPr lang="it-IT" dirty="0"/>
              <a:t> around the topic financing sustainable local actions </a:t>
            </a:r>
          </a:p>
          <a:p>
            <a:pPr lvl="1">
              <a:buFont typeface="Arial" panose="020B0604020202020204" pitchFamily="34" charset="0"/>
              <a:buChar char="•"/>
            </a:pPr>
            <a:r>
              <a:rPr lang="it-IT" dirty="0"/>
              <a:t>to </a:t>
            </a:r>
            <a:r>
              <a:rPr lang="it-IT" b="1" dirty="0"/>
              <a:t>bridge</a:t>
            </a:r>
            <a:r>
              <a:rPr lang="it-IT" dirty="0"/>
              <a:t> </a:t>
            </a:r>
            <a:r>
              <a:rPr lang="it-IT" b="1" dirty="0"/>
              <a:t>local</a:t>
            </a:r>
            <a:r>
              <a:rPr lang="it-IT" dirty="0"/>
              <a:t> authorities </a:t>
            </a:r>
            <a:r>
              <a:rPr lang="it-IT" b="1" dirty="0"/>
              <a:t>needs</a:t>
            </a:r>
            <a:r>
              <a:rPr lang="it-IT" dirty="0"/>
              <a:t> with EU </a:t>
            </a:r>
            <a:r>
              <a:rPr lang="it-IT" b="1" dirty="0"/>
              <a:t>funding</a:t>
            </a:r>
            <a:r>
              <a:rPr lang="it-IT" dirty="0"/>
              <a:t>  offerings </a:t>
            </a:r>
          </a:p>
          <a:p>
            <a:pPr lvl="1">
              <a:buFont typeface="Arial" panose="020B0604020202020204" pitchFamily="34" charset="0"/>
              <a:buChar char="•"/>
            </a:pPr>
            <a:r>
              <a:rPr lang="it-IT" dirty="0"/>
              <a:t>to </a:t>
            </a:r>
            <a:r>
              <a:rPr lang="it-IT" b="1" dirty="0"/>
              <a:t>bridge</a:t>
            </a:r>
            <a:r>
              <a:rPr lang="it-IT" dirty="0"/>
              <a:t> </a:t>
            </a:r>
            <a:r>
              <a:rPr lang="it-IT" b="1" dirty="0"/>
              <a:t>local</a:t>
            </a:r>
            <a:r>
              <a:rPr lang="it-IT" dirty="0"/>
              <a:t> authorities </a:t>
            </a:r>
            <a:r>
              <a:rPr lang="it-IT" b="1" dirty="0"/>
              <a:t>needs</a:t>
            </a:r>
            <a:r>
              <a:rPr lang="it-IT" dirty="0"/>
              <a:t> with </a:t>
            </a:r>
            <a:r>
              <a:rPr lang="it-IT" b="1" dirty="0"/>
              <a:t>financial</a:t>
            </a:r>
            <a:r>
              <a:rPr lang="it-IT" dirty="0"/>
              <a:t> instutitions offerings </a:t>
            </a:r>
          </a:p>
          <a:p>
            <a:pPr marL="0" indent="0">
              <a:buNone/>
            </a:pPr>
            <a:endParaRPr lang="it-IT" sz="2800" dirty="0"/>
          </a:p>
        </p:txBody>
      </p:sp>
      <p:sp>
        <p:nvSpPr>
          <p:cNvPr id="3" name="Title 2"/>
          <p:cNvSpPr>
            <a:spLocks noGrp="1"/>
          </p:cNvSpPr>
          <p:nvPr>
            <p:ph type="title"/>
          </p:nvPr>
        </p:nvSpPr>
        <p:spPr/>
        <p:txBody>
          <a:bodyPr>
            <a:normAutofit/>
          </a:bodyPr>
          <a:lstStyle/>
          <a:p>
            <a:r>
              <a:rPr lang="fr-FR" dirty="0">
                <a:solidFill>
                  <a:srgbClr val="003068"/>
                </a:solidFill>
              </a:rPr>
              <a:t>CoMO </a:t>
            </a:r>
            <a:r>
              <a:rPr lang="fr-FR" dirty="0" err="1">
                <a:solidFill>
                  <a:srgbClr val="003068"/>
                </a:solidFill>
              </a:rPr>
              <a:t>offers</a:t>
            </a:r>
            <a:r>
              <a:rPr lang="fr-FR" dirty="0">
                <a:solidFill>
                  <a:srgbClr val="003068"/>
                </a:solidFill>
              </a:rPr>
              <a:t> on </a:t>
            </a:r>
            <a:r>
              <a:rPr lang="fr-FR" dirty="0" err="1">
                <a:solidFill>
                  <a:srgbClr val="003068"/>
                </a:solidFill>
              </a:rPr>
              <a:t>financing</a:t>
            </a:r>
            <a:endParaRPr lang="en-GB" dirty="0"/>
          </a:p>
        </p:txBody>
      </p:sp>
    </p:spTree>
    <p:extLst>
      <p:ext uri="{BB962C8B-B14F-4D97-AF65-F5344CB8AC3E}">
        <p14:creationId xmlns:p14="http://schemas.microsoft.com/office/powerpoint/2010/main" val="424676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a:bodyPr>
          <a:lstStyle/>
          <a:p>
            <a:r>
              <a:rPr lang="fr-FR" dirty="0">
                <a:solidFill>
                  <a:srgbClr val="003068"/>
                </a:solidFill>
              </a:rPr>
              <a:t>Interactive </a:t>
            </a:r>
            <a:r>
              <a:rPr lang="fr-FR" dirty="0" err="1">
                <a:solidFill>
                  <a:srgbClr val="003068"/>
                </a:solidFill>
              </a:rPr>
              <a:t>funding</a:t>
            </a:r>
            <a:r>
              <a:rPr lang="fr-FR" dirty="0">
                <a:solidFill>
                  <a:srgbClr val="003068"/>
                </a:solidFill>
              </a:rPr>
              <a:t> guide</a:t>
            </a:r>
            <a:endParaRPr lang="en-GB" dirty="0"/>
          </a:p>
        </p:txBody>
      </p:sp>
      <p:pic>
        <p:nvPicPr>
          <p:cNvPr id="4" name="Picture 3">
            <a:extLst>
              <a:ext uri="{FF2B5EF4-FFF2-40B4-BE49-F238E27FC236}">
                <a16:creationId xmlns:a16="http://schemas.microsoft.com/office/drawing/2014/main" id="{FEAA5CAE-82A2-4556-82B7-0BFB5D04A0D5}"/>
              </a:ext>
            </a:extLst>
          </p:cNvPr>
          <p:cNvPicPr>
            <a:picLocks noChangeAspect="1"/>
          </p:cNvPicPr>
          <p:nvPr/>
        </p:nvPicPr>
        <p:blipFill rotWithShape="1">
          <a:blip r:embed="rId3"/>
          <a:srcRect t="8499" r="28333" b="29259"/>
          <a:stretch/>
        </p:blipFill>
        <p:spPr>
          <a:xfrm>
            <a:off x="0" y="1905000"/>
            <a:ext cx="8999549" cy="4396563"/>
          </a:xfrm>
          <a:prstGeom prst="rect">
            <a:avLst/>
          </a:prstGeom>
        </p:spPr>
      </p:pic>
      <p:sp>
        <p:nvSpPr>
          <p:cNvPr id="2" name="Rectangle 1">
            <a:extLst>
              <a:ext uri="{FF2B5EF4-FFF2-40B4-BE49-F238E27FC236}">
                <a16:creationId xmlns:a16="http://schemas.microsoft.com/office/drawing/2014/main" id="{B36ACDF4-8057-4EFA-A4BD-69DC85B797D7}"/>
              </a:ext>
            </a:extLst>
          </p:cNvPr>
          <p:cNvSpPr/>
          <p:nvPr/>
        </p:nvSpPr>
        <p:spPr>
          <a:xfrm>
            <a:off x="838200" y="1417638"/>
            <a:ext cx="6400800" cy="369332"/>
          </a:xfrm>
          <a:prstGeom prst="rect">
            <a:avLst/>
          </a:prstGeom>
        </p:spPr>
        <p:txBody>
          <a:bodyPr wrap="square">
            <a:spAutoFit/>
          </a:bodyPr>
          <a:lstStyle/>
          <a:p>
            <a:r>
              <a:rPr lang="en-GB" dirty="0">
                <a:hlinkClick r:id="rId4"/>
              </a:rPr>
              <a:t>http://www.covenantofmayors.eu/support/funding.html</a:t>
            </a:r>
            <a:r>
              <a:rPr lang="en-GB" dirty="0"/>
              <a:t> </a:t>
            </a:r>
          </a:p>
        </p:txBody>
      </p:sp>
    </p:spTree>
    <p:extLst>
      <p:ext uri="{BB962C8B-B14F-4D97-AF65-F5344CB8AC3E}">
        <p14:creationId xmlns:p14="http://schemas.microsoft.com/office/powerpoint/2010/main" val="353549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sp>
      <p:sp>
        <p:nvSpPr>
          <p:cNvPr id="3" name="Titre 2"/>
          <p:cNvSpPr>
            <a:spLocks noGrp="1"/>
          </p:cNvSpPr>
          <p:nvPr>
            <p:ph type="title"/>
          </p:nvPr>
        </p:nvSpPr>
        <p:spPr>
          <a:xfrm>
            <a:off x="401887" y="-166343"/>
            <a:ext cx="8229600" cy="1143000"/>
          </a:xfrm>
        </p:spPr>
        <p:txBody>
          <a:bodyPr>
            <a:normAutofit/>
          </a:bodyPr>
          <a:lstStyle/>
          <a:p>
            <a:r>
              <a:rPr lang="fr-FR" dirty="0">
                <a:solidFill>
                  <a:srgbClr val="003068"/>
                </a:solidFill>
              </a:rPr>
              <a:t>Interactive </a:t>
            </a:r>
            <a:r>
              <a:rPr lang="fr-FR" dirty="0" err="1">
                <a:solidFill>
                  <a:srgbClr val="003068"/>
                </a:solidFill>
              </a:rPr>
              <a:t>funding</a:t>
            </a:r>
            <a:r>
              <a:rPr lang="fr-FR" dirty="0">
                <a:solidFill>
                  <a:srgbClr val="003068"/>
                </a:solidFill>
              </a:rPr>
              <a:t> guide</a:t>
            </a:r>
            <a:endParaRPr lang="en-GB" dirty="0"/>
          </a:p>
        </p:txBody>
      </p:sp>
      <p:pic>
        <p:nvPicPr>
          <p:cNvPr id="8" name="Picture 7">
            <a:extLst>
              <a:ext uri="{FF2B5EF4-FFF2-40B4-BE49-F238E27FC236}">
                <a16:creationId xmlns:a16="http://schemas.microsoft.com/office/drawing/2014/main" id="{515E179F-7223-4666-97B8-4A6DF1230ED7}"/>
              </a:ext>
            </a:extLst>
          </p:cNvPr>
          <p:cNvPicPr>
            <a:picLocks noChangeAspect="1"/>
          </p:cNvPicPr>
          <p:nvPr/>
        </p:nvPicPr>
        <p:blipFill rotWithShape="1">
          <a:blip r:embed="rId3"/>
          <a:srcRect l="5000" t="10002" r="3333" b="7944"/>
          <a:stretch/>
        </p:blipFill>
        <p:spPr>
          <a:xfrm>
            <a:off x="76200" y="1219200"/>
            <a:ext cx="8996414" cy="4529931"/>
          </a:xfrm>
          <a:prstGeom prst="rect">
            <a:avLst/>
          </a:prstGeom>
        </p:spPr>
      </p:pic>
      <p:pic>
        <p:nvPicPr>
          <p:cNvPr id="10" name="Picture 9">
            <a:extLst>
              <a:ext uri="{FF2B5EF4-FFF2-40B4-BE49-F238E27FC236}">
                <a16:creationId xmlns:a16="http://schemas.microsoft.com/office/drawing/2014/main" id="{F24EBEC8-DEE3-46CE-8F7A-ABAD680C9239}"/>
              </a:ext>
            </a:extLst>
          </p:cNvPr>
          <p:cNvPicPr>
            <a:picLocks noChangeAspect="1"/>
          </p:cNvPicPr>
          <p:nvPr/>
        </p:nvPicPr>
        <p:blipFill rotWithShape="1">
          <a:blip r:embed="rId4"/>
          <a:srcRect l="4275" t="41481" r="2559" b="43704"/>
          <a:stretch/>
        </p:blipFill>
        <p:spPr>
          <a:xfrm>
            <a:off x="257122" y="5745163"/>
            <a:ext cx="8519130" cy="762000"/>
          </a:xfrm>
          <a:prstGeom prst="rect">
            <a:avLst/>
          </a:prstGeom>
        </p:spPr>
      </p:pic>
    </p:spTree>
    <p:extLst>
      <p:ext uri="{BB962C8B-B14F-4D97-AF65-F5344CB8AC3E}">
        <p14:creationId xmlns:p14="http://schemas.microsoft.com/office/powerpoint/2010/main" val="1481095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612025-24D4-4A53-A6E7-7052E89091E4}"/>
              </a:ext>
            </a:extLst>
          </p:cNvPr>
          <p:cNvSpPr>
            <a:spLocks noGrp="1"/>
          </p:cNvSpPr>
          <p:nvPr>
            <p:ph idx="1"/>
          </p:nvPr>
        </p:nvSpPr>
        <p:spPr>
          <a:xfrm>
            <a:off x="444137" y="1600200"/>
            <a:ext cx="8350424" cy="5334000"/>
          </a:xfrm>
        </p:spPr>
        <p:txBody>
          <a:bodyPr>
            <a:normAutofit fontScale="70000" lnSpcReduction="20000"/>
          </a:bodyPr>
          <a:lstStyle/>
          <a:p>
            <a:r>
              <a:rPr lang="en-US" dirty="0"/>
              <a:t>Support to: Signatories, Coordinators, Supporters, Academia</a:t>
            </a:r>
          </a:p>
          <a:p>
            <a:r>
              <a:rPr lang="en-US" dirty="0"/>
              <a:t>Support for: SECAP development, Hiring of experts, SECAP implementation (soft measures), SECAP implementation (hard measures)</a:t>
            </a:r>
          </a:p>
          <a:p>
            <a:r>
              <a:rPr lang="en-US" dirty="0"/>
              <a:t>Managing structure &amp; coordination</a:t>
            </a:r>
          </a:p>
          <a:p>
            <a:r>
              <a:rPr lang="en-US" dirty="0"/>
              <a:t>Funding info</a:t>
            </a:r>
          </a:p>
          <a:p>
            <a:r>
              <a:rPr lang="en-US" dirty="0"/>
              <a:t>Type of funding Grant, Financial instrument, Technical assistance, Financial instruments: loan, guarantee, equity</a:t>
            </a:r>
          </a:p>
          <a:p>
            <a:r>
              <a:rPr lang="en-US" dirty="0"/>
              <a:t>Co-funding</a:t>
            </a:r>
          </a:p>
          <a:p>
            <a:r>
              <a:rPr lang="en-US" dirty="0"/>
              <a:t>Leverage factor</a:t>
            </a:r>
          </a:p>
          <a:p>
            <a:r>
              <a:rPr lang="en-US" dirty="0"/>
              <a:t>Project size</a:t>
            </a:r>
          </a:p>
          <a:p>
            <a:r>
              <a:rPr lang="en-US" dirty="0"/>
              <a:t>Inspiring examples</a:t>
            </a:r>
          </a:p>
          <a:p>
            <a:r>
              <a:rPr lang="en-US" dirty="0"/>
              <a:t>Who can apply</a:t>
            </a:r>
          </a:p>
          <a:p>
            <a:r>
              <a:rPr lang="en-US" dirty="0"/>
              <a:t>Useful links</a:t>
            </a:r>
            <a:endParaRPr lang="en-GB" dirty="0"/>
          </a:p>
        </p:txBody>
      </p:sp>
      <p:sp>
        <p:nvSpPr>
          <p:cNvPr id="3" name="Title 2">
            <a:extLst>
              <a:ext uri="{FF2B5EF4-FFF2-40B4-BE49-F238E27FC236}">
                <a16:creationId xmlns:a16="http://schemas.microsoft.com/office/drawing/2014/main" id="{EC137BEF-0698-4368-970E-D6DDEA065658}"/>
              </a:ext>
            </a:extLst>
          </p:cNvPr>
          <p:cNvSpPr>
            <a:spLocks noGrp="1"/>
          </p:cNvSpPr>
          <p:nvPr>
            <p:ph type="title"/>
          </p:nvPr>
        </p:nvSpPr>
        <p:spPr/>
        <p:txBody>
          <a:bodyPr>
            <a:normAutofit/>
          </a:bodyPr>
          <a:lstStyle/>
          <a:p>
            <a:r>
              <a:rPr lang="fr-FR" dirty="0">
                <a:solidFill>
                  <a:srgbClr val="003068"/>
                </a:solidFill>
              </a:rPr>
              <a:t>What type of info?</a:t>
            </a:r>
            <a:endParaRPr lang="en-GB" dirty="0"/>
          </a:p>
        </p:txBody>
      </p:sp>
    </p:spTree>
    <p:extLst>
      <p:ext uri="{BB962C8B-B14F-4D97-AF65-F5344CB8AC3E}">
        <p14:creationId xmlns:p14="http://schemas.microsoft.com/office/powerpoint/2010/main" val="125283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A51094-D53B-4E0D-B34D-8CD37A4B7F18}"/>
              </a:ext>
            </a:extLst>
          </p:cNvPr>
          <p:cNvSpPr>
            <a:spLocks noGrp="1"/>
          </p:cNvSpPr>
          <p:nvPr>
            <p:ph idx="1"/>
          </p:nvPr>
        </p:nvSpPr>
        <p:spPr>
          <a:xfrm>
            <a:off x="533400" y="1828800"/>
            <a:ext cx="8458200" cy="4114800"/>
          </a:xfrm>
        </p:spPr>
        <p:txBody>
          <a:bodyPr>
            <a:normAutofit/>
          </a:bodyPr>
          <a:lstStyle/>
          <a:p>
            <a:pPr marL="0" indent="0">
              <a:buNone/>
            </a:pPr>
            <a:r>
              <a:rPr lang="en-GB" sz="2600" dirty="0"/>
              <a:t>Bernd Decker, EASME, presentation of the LIFE calls and lesson learnt</a:t>
            </a:r>
          </a:p>
          <a:p>
            <a:pPr marL="0" indent="0">
              <a:buNone/>
            </a:pPr>
            <a:r>
              <a:rPr lang="en-GB" sz="2600" dirty="0"/>
              <a:t>Jelena Milos, DG CLIMA, successful climate adaptation projects</a:t>
            </a:r>
          </a:p>
          <a:p>
            <a:pPr marL="0" indent="0">
              <a:buNone/>
            </a:pPr>
            <a:r>
              <a:rPr lang="en-GB" sz="2600" dirty="0" err="1"/>
              <a:t>Birgitte</a:t>
            </a:r>
            <a:r>
              <a:rPr lang="en-GB" sz="2600" dirty="0"/>
              <a:t> </a:t>
            </a:r>
            <a:r>
              <a:rPr lang="en-GB" sz="2600" dirty="0" err="1"/>
              <a:t>Karnøe</a:t>
            </a:r>
            <a:r>
              <a:rPr lang="en-GB" sz="2600" dirty="0"/>
              <a:t> Frederiksen, presentation of </a:t>
            </a:r>
            <a:r>
              <a:rPr lang="en-GB" sz="2600" u="sng" dirty="0">
                <a:hlinkClick r:id="rId2"/>
              </a:rPr>
              <a:t>Coast to Coast Climate Challenge, </a:t>
            </a:r>
            <a:r>
              <a:rPr lang="en-GB" sz="2600" dirty="0"/>
              <a:t>a successful LIFE integrated project on climate adaptation</a:t>
            </a:r>
          </a:p>
          <a:p>
            <a:pPr marL="0" indent="0">
              <a:buNone/>
            </a:pPr>
            <a:endParaRPr lang="en-GB" sz="2600" dirty="0"/>
          </a:p>
          <a:p>
            <a:pPr marL="0" indent="0">
              <a:buNone/>
            </a:pPr>
            <a:r>
              <a:rPr lang="en-GB" sz="2600" dirty="0"/>
              <a:t>Questions and answers via the chat </a:t>
            </a:r>
          </a:p>
          <a:p>
            <a:endParaRPr lang="en-GB" dirty="0"/>
          </a:p>
        </p:txBody>
      </p:sp>
      <p:sp>
        <p:nvSpPr>
          <p:cNvPr id="3" name="Title 2">
            <a:extLst>
              <a:ext uri="{FF2B5EF4-FFF2-40B4-BE49-F238E27FC236}">
                <a16:creationId xmlns:a16="http://schemas.microsoft.com/office/drawing/2014/main" id="{89A83D58-1D24-43F0-BC77-08F766C7754B}"/>
              </a:ext>
            </a:extLst>
          </p:cNvPr>
          <p:cNvSpPr>
            <a:spLocks noGrp="1"/>
          </p:cNvSpPr>
          <p:nvPr>
            <p:ph type="title"/>
          </p:nvPr>
        </p:nvSpPr>
        <p:spPr/>
        <p:txBody>
          <a:bodyPr/>
          <a:lstStyle/>
          <a:p>
            <a:r>
              <a:rPr lang="en-GB" dirty="0"/>
              <a:t>Getting ready for LIFE!</a:t>
            </a:r>
          </a:p>
        </p:txBody>
      </p:sp>
    </p:spTree>
    <p:extLst>
      <p:ext uri="{BB962C8B-B14F-4D97-AF65-F5344CB8AC3E}">
        <p14:creationId xmlns:p14="http://schemas.microsoft.com/office/powerpoint/2010/main" val="23007120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84" y="0"/>
            <a:ext cx="9136966" cy="6858000"/>
          </a:xfrm>
          <a:prstGeom prst="rect">
            <a:avLst/>
          </a:prstGeom>
        </p:spPr>
      </p:pic>
      <p:sp>
        <p:nvSpPr>
          <p:cNvPr id="14338" name="TextBox 3"/>
          <p:cNvSpPr txBox="1">
            <a:spLocks noChangeArrowheads="1"/>
          </p:cNvSpPr>
          <p:nvPr/>
        </p:nvSpPr>
        <p:spPr bwMode="auto">
          <a:xfrm>
            <a:off x="0" y="3052763"/>
            <a:ext cx="9144000" cy="2554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BE" sz="4000" b="0" i="0" u="none" strike="noStrike" kern="1200" cap="none" spc="0" normalizeH="0" baseline="0" noProof="0" dirty="0">
                <a:ln>
                  <a:noFill/>
                </a:ln>
                <a:solidFill>
                  <a:srgbClr val="434445"/>
                </a:solidFill>
                <a:effectLst/>
                <a:uLnTx/>
                <a:uFillTx/>
                <a:latin typeface="Arial" charset="0"/>
                <a:ea typeface="ＭＳ Ｐゴシック" charset="0"/>
              </a:rPr>
              <a:t>LIFE Call 2018</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BE" sz="4000" b="0" i="0" u="none" strike="noStrike" kern="1200" cap="none" spc="0" normalizeH="0" baseline="0" noProof="0" dirty="0">
                <a:ln>
                  <a:noFill/>
                </a:ln>
                <a:solidFill>
                  <a:srgbClr val="434445"/>
                </a:solidFill>
                <a:effectLst/>
                <a:uLnTx/>
                <a:uFillTx/>
                <a:latin typeface="Arial" charset="0"/>
                <a:ea typeface="ＭＳ Ｐゴシック" charset="0"/>
              </a:rPr>
              <a:t>Information Session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BE" sz="4000" b="0" i="0" u="none" strike="noStrike" kern="1200" cap="none" spc="0" normalizeH="0" baseline="0" noProof="0" dirty="0">
                <a:ln>
                  <a:noFill/>
                </a:ln>
                <a:solidFill>
                  <a:srgbClr val="434445"/>
                </a:solidFill>
                <a:effectLst/>
                <a:uLnTx/>
                <a:uFillTx/>
                <a:latin typeface="Arial" charset="0"/>
                <a:ea typeface="ＭＳ Ｐゴシック" charset="0"/>
              </a:rPr>
              <a:t>for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BE" altLang="ja-JP" sz="4000" b="0" i="0" u="none" strike="noStrike" kern="1200" cap="none" spc="0" normalizeH="0" baseline="0" noProof="0" dirty="0">
                <a:ln>
                  <a:noFill/>
                </a:ln>
                <a:solidFill>
                  <a:srgbClr val="434445"/>
                </a:solidFill>
                <a:effectLst/>
                <a:uLnTx/>
                <a:uFillTx/>
                <a:latin typeface="Arial" charset="0"/>
                <a:ea typeface="ＭＳ Ｐゴシック" charset="0"/>
              </a:rPr>
              <a:t>Covenant of </a:t>
            </a:r>
            <a:r>
              <a:rPr kumimoji="0" lang="fr-BE" altLang="ja-JP" sz="4000" b="0" i="0" u="none" strike="noStrike" kern="1200" cap="none" spc="0" normalizeH="0" baseline="0" noProof="0" dirty="0" err="1">
                <a:ln>
                  <a:noFill/>
                </a:ln>
                <a:solidFill>
                  <a:srgbClr val="434445"/>
                </a:solidFill>
                <a:effectLst/>
                <a:uLnTx/>
                <a:uFillTx/>
                <a:latin typeface="Arial" charset="0"/>
                <a:ea typeface="ＭＳ Ｐゴシック" charset="0"/>
              </a:rPr>
              <a:t>Mayors</a:t>
            </a:r>
            <a:endParaRPr kumimoji="0" lang="en-GB" altLang="ja-JP" sz="4000" b="0" i="0" u="none" strike="noStrike" kern="1200" cap="none" spc="0" normalizeH="0" baseline="0" noProof="0" dirty="0">
              <a:ln>
                <a:noFill/>
              </a:ln>
              <a:solidFill>
                <a:srgbClr val="434445"/>
              </a:solidFill>
              <a:effectLst/>
              <a:uLnTx/>
              <a:uFillTx/>
              <a:latin typeface="Arial" charset="0"/>
              <a:ea typeface="ＭＳ Ｐゴシック" charset="0"/>
            </a:endParaRPr>
          </a:p>
        </p:txBody>
      </p:sp>
      <p:sp>
        <p:nvSpPr>
          <p:cNvPr id="4" name="TextBox 3"/>
          <p:cNvSpPr txBox="1"/>
          <p:nvPr/>
        </p:nvSpPr>
        <p:spPr>
          <a:xfrm>
            <a:off x="-36512" y="6177498"/>
            <a:ext cx="8988425" cy="70788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444543"/>
                </a:solidFill>
                <a:effectLst/>
                <a:uLnTx/>
                <a:uFillTx/>
                <a:latin typeface="Arial" charset="0"/>
                <a:ea typeface="ＭＳ Ｐゴシック" charset="-128"/>
                <a:cs typeface="+mn-cs"/>
              </a:rPr>
              <a:t>Bernd Decker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444543"/>
                </a:solidFill>
                <a:effectLst/>
                <a:uLnTx/>
                <a:uFillTx/>
                <a:latin typeface="Arial" charset="0"/>
                <a:ea typeface="ＭＳ Ｐゴシック" charset="-128"/>
                <a:cs typeface="+mn-cs"/>
              </a:rPr>
              <a:t>bernd.decker@ec.europa.eu</a:t>
            </a:r>
          </a:p>
        </p:txBody>
      </p:sp>
    </p:spTree>
    <p:extLst>
      <p:ext uri="{BB962C8B-B14F-4D97-AF65-F5344CB8AC3E}">
        <p14:creationId xmlns:p14="http://schemas.microsoft.com/office/powerpoint/2010/main" val="171189810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noChangeArrowheads="1"/>
          </p:cNvSpPr>
          <p:nvPr>
            <p:ph type="title"/>
          </p:nvPr>
        </p:nvSpPr>
        <p:spPr bwMode="auto">
          <a:xfrm>
            <a:off x="0" y="1588467"/>
            <a:ext cx="8892480" cy="760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58775" indent="0" eaLnBrk="1" hangingPunct="1"/>
            <a:r>
              <a:rPr lang="fr-BE" altLang="x-none" sz="3600" cap="small" dirty="0">
                <a:solidFill>
                  <a:srgbClr val="002060"/>
                </a:solidFill>
                <a:latin typeface="Calibri" charset="0"/>
                <a:ea typeface="ヒラギノ角ゴ Pro W3" charset="-128"/>
              </a:rPr>
              <a:t>LIFE 2018-2020 MAWP– </a:t>
            </a:r>
            <a:r>
              <a:rPr lang="fr-BE" altLang="x-none" sz="3600" cap="small" dirty="0" err="1">
                <a:solidFill>
                  <a:srgbClr val="002060"/>
                </a:solidFill>
                <a:latin typeface="Calibri" charset="0"/>
                <a:ea typeface="ヒラギノ角ゴ Pro W3" charset="-128"/>
              </a:rPr>
              <a:t>Available</a:t>
            </a:r>
            <a:r>
              <a:rPr lang="fr-BE" altLang="x-none" sz="3600" cap="small" dirty="0">
                <a:solidFill>
                  <a:srgbClr val="002060"/>
                </a:solidFill>
                <a:latin typeface="Calibri" charset="0"/>
                <a:ea typeface="ヒラギノ角ゴ Pro W3" charset="-128"/>
              </a:rPr>
              <a:t> Budget </a:t>
            </a:r>
            <a:endParaRPr lang="en-GB" altLang="x-none" sz="3600" cap="small" dirty="0">
              <a:solidFill>
                <a:srgbClr val="002060"/>
              </a:solidFill>
              <a:latin typeface="Calibri" charset="0"/>
              <a:ea typeface="ヒラギノ角ゴ Pro W3" charset="-128"/>
            </a:endParaRPr>
          </a:p>
        </p:txBody>
      </p:sp>
      <p:sp>
        <p:nvSpPr>
          <p:cNvPr id="28674" name="Rectangle 4"/>
          <p:cNvSpPr>
            <a:spLocks noGrp="1" noChangeArrowheads="1"/>
          </p:cNvSpPr>
          <p:nvPr>
            <p:ph idx="1"/>
          </p:nvPr>
        </p:nvSpPr>
        <p:spPr bwMode="auto">
          <a:xfrm>
            <a:off x="395536" y="2132633"/>
            <a:ext cx="8642350" cy="24484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54000" lvl="1" indent="0" eaLnBrk="1" hangingPunct="1">
              <a:buClr>
                <a:srgbClr val="718F0A"/>
              </a:buClr>
              <a:buSzPct val="90000"/>
              <a:buNone/>
            </a:pPr>
            <a:r>
              <a:rPr lang="en-GB" altLang="x-none" b="1" dirty="0">
                <a:solidFill>
                  <a:srgbClr val="002060"/>
                </a:solidFill>
                <a:latin typeface="Calibri" charset="0"/>
                <a:ea typeface="ヒラギノ角ゴ Pro W3" charset="-128"/>
              </a:rPr>
              <a:t>			</a:t>
            </a:r>
          </a:p>
          <a:p>
            <a:pPr eaLnBrk="1" hangingPunct="1">
              <a:spcAft>
                <a:spcPts val="600"/>
              </a:spcAft>
              <a:buClr>
                <a:srgbClr val="718F0A"/>
              </a:buClr>
              <a:buSzPct val="90000"/>
              <a:buFont typeface="Wingdings" charset="2"/>
              <a:buChar char="v"/>
            </a:pPr>
            <a:r>
              <a:rPr lang="en-GB" altLang="x-none" sz="2400" dirty="0">
                <a:solidFill>
                  <a:srgbClr val="002060"/>
                </a:solidFill>
                <a:latin typeface="Calibri" charset="0"/>
                <a:ea typeface="ヒラギノ角ゴ Pro W3" charset="-128"/>
              </a:rPr>
              <a:t>Remaining allocation for MAWP2: </a:t>
            </a:r>
            <a:r>
              <a:rPr lang="en-GB" altLang="x-none" sz="2400" b="1" dirty="0">
                <a:solidFill>
                  <a:srgbClr val="002060"/>
                </a:solidFill>
                <a:latin typeface="Calibri" charset="0"/>
                <a:ea typeface="ヒラギノ角ゴ Pro W3" charset="-128"/>
              </a:rPr>
              <a:t>€1.66 billion </a:t>
            </a:r>
          </a:p>
          <a:p>
            <a:pPr lvl="1" eaLnBrk="1" hangingPunct="1">
              <a:buClr>
                <a:srgbClr val="718F0A"/>
              </a:buClr>
              <a:buSzPct val="90000"/>
              <a:buFont typeface="Wingdings" charset="2"/>
              <a:buChar char="v"/>
            </a:pPr>
            <a:r>
              <a:rPr lang="en-GB" altLang="x-none" b="1" dirty="0">
                <a:solidFill>
                  <a:srgbClr val="002060"/>
                </a:solidFill>
                <a:latin typeface="Calibri" charset="0"/>
                <a:ea typeface="ヒラギノ角ゴ Pro W3" charset="-128"/>
              </a:rPr>
              <a:t>€1,24 billion for ENV Sub-programme  (mean: €413 million/year)</a:t>
            </a:r>
          </a:p>
          <a:p>
            <a:pPr lvl="1" eaLnBrk="1" hangingPunct="1">
              <a:buClr>
                <a:srgbClr val="718F0A"/>
              </a:buClr>
              <a:buSzPct val="90000"/>
              <a:buFont typeface="Wingdings" charset="2"/>
              <a:buChar char="v"/>
            </a:pPr>
            <a:r>
              <a:rPr lang="en-GB" altLang="x-none" b="1" dirty="0">
                <a:solidFill>
                  <a:srgbClr val="002060"/>
                </a:solidFill>
                <a:latin typeface="Calibri" charset="0"/>
                <a:ea typeface="ヒラギノ角ゴ Pro W3" charset="-128"/>
              </a:rPr>
              <a:t>€0,41 billion for CLIMA Sub-programme (mean: €137 million/year)</a:t>
            </a:r>
          </a:p>
          <a:p>
            <a:pPr marL="254000" lvl="1" indent="0" eaLnBrk="1" hangingPunct="1">
              <a:buClr>
                <a:srgbClr val="718F0A"/>
              </a:buClr>
              <a:buSzPct val="90000"/>
              <a:buNone/>
            </a:pPr>
            <a:endParaRPr lang="en-GB" altLang="x-none" b="1" dirty="0">
              <a:solidFill>
                <a:srgbClr val="002060"/>
              </a:solidFill>
              <a:latin typeface="Calibri" charset="0"/>
              <a:ea typeface="ヒラギノ角ゴ Pro W3" charset="-128"/>
            </a:endParaRPr>
          </a:p>
        </p:txBody>
      </p:sp>
      <p:pic>
        <p:nvPicPr>
          <p:cNvPr id="4" name="Imagen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75122" y="4293096"/>
            <a:ext cx="1848806" cy="1234726"/>
          </a:xfrm>
          <a:prstGeom prst="rect">
            <a:avLst/>
          </a:prstGeom>
          <a:ln>
            <a:solidFill>
              <a:schemeClr val="accent1">
                <a:lumMod val="40000"/>
                <a:lumOff val="60000"/>
              </a:schemeClr>
            </a:solidFill>
          </a:ln>
        </p:spPr>
      </p:pic>
      <p:pic>
        <p:nvPicPr>
          <p:cNvPr id="8" name="Picture 11" descr="LIFE08_NAT_RO_000500_COVE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188555" y="4303685"/>
            <a:ext cx="1031517" cy="1234916"/>
          </a:xfrm>
          <a:prstGeom prst="rect">
            <a:avLst/>
          </a:prstGeom>
          <a:noFill/>
          <a:ln w="9525">
            <a:solidFill>
              <a:schemeClr val="accent1">
                <a:lumMod val="40000"/>
                <a:lumOff val="60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1"/>
          <p:cNvSpPr/>
          <p:nvPr/>
        </p:nvSpPr>
        <p:spPr>
          <a:xfrm>
            <a:off x="4067944" y="5536097"/>
            <a:ext cx="1835696" cy="207749"/>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LIFE0</a:t>
            </a:r>
            <a:r>
              <a:rPr kumimoji="0" lang="fr-FR"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8</a:t>
            </a:r>
            <a:r>
              <a:rPr kumimoji="0" lang="en-US"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 NAT/</a:t>
            </a:r>
            <a:r>
              <a:rPr kumimoji="0" lang="fr-FR"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R</a:t>
            </a:r>
            <a:r>
              <a:rPr kumimoji="0" lang="cs-CZ"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O</a:t>
            </a:r>
            <a:r>
              <a:rPr kumimoji="0" lang="en-US"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/000500</a:t>
            </a:r>
            <a:endParaRPr kumimoji="0" lang="en-US" sz="750" b="0" i="0" u="none" strike="noStrike" kern="1200" cap="none" spc="0" normalizeH="0" baseline="0" noProof="0" dirty="0">
              <a:ln>
                <a:noFill/>
              </a:ln>
              <a:solidFill>
                <a:srgbClr val="434445"/>
              </a:solidFill>
              <a:effectLst/>
              <a:uLnTx/>
              <a:uFillTx/>
              <a:latin typeface="Arial" charset="0"/>
              <a:ea typeface="ＭＳ Ｐゴシック" charset="-128"/>
              <a:cs typeface="+mn-cs"/>
            </a:endParaRPr>
          </a:p>
        </p:txBody>
      </p:sp>
      <p:pic>
        <p:nvPicPr>
          <p:cNvPr id="10" name="Picture 11" descr="LIFE08_NAT_BG_000279_COVE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34002" y="4303685"/>
            <a:ext cx="1015525" cy="12157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683568" y="5527822"/>
            <a:ext cx="1403648" cy="207749"/>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LIFE0</a:t>
            </a:r>
            <a:r>
              <a:rPr kumimoji="0" lang="cs-CZ"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8</a:t>
            </a:r>
            <a:r>
              <a:rPr kumimoji="0" lang="en-US"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 NAT/</a:t>
            </a:r>
            <a:r>
              <a:rPr kumimoji="0" lang="cs-CZ"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BG</a:t>
            </a:r>
            <a:r>
              <a:rPr kumimoji="0" lang="en-US"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/000</a:t>
            </a:r>
            <a:r>
              <a:rPr kumimoji="0" lang="cs-CZ"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27</a:t>
            </a:r>
            <a:r>
              <a:rPr kumimoji="0" lang="fr-FR"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9</a:t>
            </a:r>
            <a:r>
              <a:rPr kumimoji="0" lang="en-US"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 </a:t>
            </a:r>
            <a:endParaRPr kumimoji="0" lang="en-US" sz="750" b="0" i="0" u="none" strike="noStrike" kern="1200" cap="none" spc="0" normalizeH="0" baseline="0" noProof="0" dirty="0">
              <a:ln>
                <a:noFill/>
              </a:ln>
              <a:solidFill>
                <a:srgbClr val="434445"/>
              </a:solidFill>
              <a:effectLst/>
              <a:uLnTx/>
              <a:uFillTx/>
              <a:latin typeface="Arial" charset="0"/>
              <a:ea typeface="ＭＳ Ｐゴシック" charset="-128"/>
              <a:cs typeface="+mn-cs"/>
            </a:endParaRPr>
          </a:p>
        </p:txBody>
      </p:sp>
      <p:sp>
        <p:nvSpPr>
          <p:cNvPr id="13" name="Rectangle 12"/>
          <p:cNvSpPr/>
          <p:nvPr/>
        </p:nvSpPr>
        <p:spPr>
          <a:xfrm>
            <a:off x="1979712" y="5527822"/>
            <a:ext cx="1296144" cy="207749"/>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LIFE0</a:t>
            </a:r>
            <a:r>
              <a:rPr kumimoji="0" lang="fr-FR"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9</a:t>
            </a:r>
            <a:r>
              <a:rPr kumimoji="0" lang="en-US" altLang="fr-FR" sz="750" b="0" i="0" u="none" strike="noStrike" kern="1200" cap="none" spc="0" normalizeH="0" baseline="0" noProof="0" dirty="0">
                <a:ln>
                  <a:noFill/>
                </a:ln>
                <a:solidFill>
                  <a:srgbClr val="434445"/>
                </a:solidFill>
                <a:effectLst/>
                <a:uLnTx/>
                <a:uFillTx/>
                <a:latin typeface="Arial" charset="0"/>
                <a:ea typeface="ＭＳ Ｐゴシック" charset="-128"/>
                <a:cs typeface="+mn-cs"/>
              </a:rPr>
              <a:t> ENV/AT/000226 </a:t>
            </a:r>
            <a:endParaRPr kumimoji="0" lang="en-US" sz="750" b="0" i="0" u="none" strike="noStrike" kern="1200" cap="none" spc="0" normalizeH="0" baseline="0" noProof="0" dirty="0">
              <a:ln>
                <a:noFill/>
              </a:ln>
              <a:solidFill>
                <a:srgbClr val="434445"/>
              </a:solidFill>
              <a:effectLst/>
              <a:uLnTx/>
              <a:uFillTx/>
              <a:latin typeface="Arial" charset="0"/>
              <a:ea typeface="ＭＳ Ｐゴシック" charset="-128"/>
              <a:cs typeface="+mn-cs"/>
            </a:endParaRPr>
          </a:p>
        </p:txBody>
      </p:sp>
      <p:sp>
        <p:nvSpPr>
          <p:cNvPr id="9" name="Rectangle 8"/>
          <p:cNvSpPr/>
          <p:nvPr/>
        </p:nvSpPr>
        <p:spPr>
          <a:xfrm>
            <a:off x="7350706" y="5543950"/>
            <a:ext cx="1181734" cy="207749"/>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50" b="0" i="0" u="none" strike="noStrike" kern="1200" cap="none" spc="0" normalizeH="0" baseline="0" noProof="0" dirty="0">
                <a:ln>
                  <a:noFill/>
                </a:ln>
                <a:solidFill>
                  <a:srgbClr val="434445"/>
                </a:solidFill>
                <a:effectLst/>
                <a:uLnTx/>
                <a:uFillTx/>
                <a:latin typeface="Arial" charset="0"/>
                <a:ea typeface="ＭＳ Ｐゴシック" charset="-128"/>
                <a:cs typeface="+mn-cs"/>
              </a:rPr>
              <a:t>LIFE08 ENV/E/000135 </a:t>
            </a:r>
          </a:p>
        </p:txBody>
      </p:sp>
      <p:pic>
        <p:nvPicPr>
          <p:cNvPr id="16" name="Picture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80112" y="4303686"/>
            <a:ext cx="1531334" cy="1224136"/>
          </a:xfrm>
          <a:prstGeom prst="rect">
            <a:avLst/>
          </a:prstGeom>
          <a:ln>
            <a:solidFill>
              <a:schemeClr val="accent1">
                <a:lumMod val="40000"/>
                <a:lumOff val="60000"/>
              </a:schemeClr>
            </a:solidFill>
          </a:ln>
        </p:spPr>
      </p:pic>
      <p:pic>
        <p:nvPicPr>
          <p:cNvPr id="20" name="Picture 1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452320" y="4303686"/>
            <a:ext cx="864096" cy="1237033"/>
          </a:xfrm>
          <a:prstGeom prst="rect">
            <a:avLst/>
          </a:prstGeom>
          <a:noFill/>
          <a:ln w="9525">
            <a:solidFill>
              <a:schemeClr val="accent1">
                <a:lumMod val="40000"/>
                <a:lumOff val="6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17" name="Rectangle 16"/>
          <p:cNvSpPr/>
          <p:nvPr/>
        </p:nvSpPr>
        <p:spPr>
          <a:xfrm>
            <a:off x="5508104" y="5527822"/>
            <a:ext cx="1245854" cy="207749"/>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50" b="0" i="0" u="none" strike="noStrike" kern="1200" cap="none" spc="0" normalizeH="0" baseline="0" noProof="0" dirty="0">
                <a:ln>
                  <a:noFill/>
                </a:ln>
                <a:solidFill>
                  <a:srgbClr val="434445"/>
                </a:solidFill>
                <a:effectLst/>
                <a:uLnTx/>
                <a:uFillTx/>
                <a:latin typeface="Arial" charset="0"/>
                <a:ea typeface="ＭＳ Ｐゴシック" charset="-128"/>
                <a:cs typeface="+mn-cs"/>
              </a:rPr>
              <a:t>LIFE07 ENV/ES/000829</a:t>
            </a:r>
            <a:r>
              <a:rPr kumimoji="0" lang="el-GR" sz="750" b="0" i="0" u="none" strike="noStrike" kern="1200" cap="none" spc="0" normalizeH="0" baseline="0" noProof="0" dirty="0">
                <a:ln>
                  <a:noFill/>
                </a:ln>
                <a:solidFill>
                  <a:srgbClr val="434445"/>
                </a:solidFill>
                <a:effectLst/>
                <a:uLnTx/>
                <a:uFillTx/>
                <a:latin typeface="Arial" charset="0"/>
                <a:ea typeface="ＭＳ Ｐゴシック" charset="-128"/>
                <a:cs typeface="+mn-cs"/>
              </a:rPr>
              <a:t> </a:t>
            </a:r>
            <a:endParaRPr kumimoji="0" lang="en-US" sz="750" b="0" i="0" u="none" strike="noStrike" kern="1200" cap="none" spc="0" normalizeH="0" baseline="0" noProof="0" dirty="0">
              <a:ln>
                <a:noFill/>
              </a:ln>
              <a:solidFill>
                <a:srgbClr val="434445"/>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67423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txBox="1">
            <a:spLocks noChangeArrowheads="1"/>
          </p:cNvSpPr>
          <p:nvPr/>
        </p:nvSpPr>
        <p:spPr bwMode="auto">
          <a:xfrm>
            <a:off x="547340" y="2348880"/>
            <a:ext cx="6112892" cy="576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97BF0D">
                  <a:lumMod val="75000"/>
                </a:srgbClr>
              </a:buClr>
              <a:buSzTx/>
              <a:buFont typeface="Wingdings" panose="05000000000000000000" pitchFamily="2" charset="2"/>
              <a:buChar char="v"/>
              <a:tabLst/>
              <a:defRPr/>
            </a:pPr>
            <a:r>
              <a:rPr kumimoji="0" lang="en-GB" sz="2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New</a:t>
            </a:r>
            <a:r>
              <a:rPr kumimoji="0" lang="en-GB" sz="26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t>
            </a:r>
            <a:r>
              <a:rPr kumimoji="0" lang="es-ES" sz="2800" b="1" i="0" u="none" strike="noStrike" kern="1200" cap="none" spc="0" normalizeH="0" baseline="0" noProof="0" dirty="0" err="1">
                <a:ln>
                  <a:noFill/>
                </a:ln>
                <a:solidFill>
                  <a:srgbClr val="008000"/>
                </a:solidFill>
                <a:effectLst/>
                <a:uLnTx/>
                <a:uFillTx/>
                <a:latin typeface="Calibri" panose="020F0502020204030204" pitchFamily="34" charset="0"/>
                <a:ea typeface="+mn-ea"/>
                <a:cs typeface="Calibri" panose="020F0502020204030204" pitchFamily="34" charset="0"/>
              </a:rPr>
              <a:t>simplified</a:t>
            </a:r>
            <a:r>
              <a:rPr kumimoji="0" lang="es-ES" sz="2800" b="1" i="0" u="none" strike="noStrike" kern="1200" cap="none" spc="0" normalizeH="0" baseline="0" noProof="0" dirty="0">
                <a:ln>
                  <a:noFill/>
                </a:ln>
                <a:solidFill>
                  <a:srgbClr val="008000"/>
                </a:solidFill>
                <a:effectLst/>
                <a:uLnTx/>
                <a:uFillTx/>
                <a:latin typeface="Calibri" panose="020F0502020204030204" pitchFamily="34" charset="0"/>
                <a:ea typeface="+mn-ea"/>
                <a:cs typeface="Calibri" panose="020F0502020204030204" pitchFamily="34" charset="0"/>
              </a:rPr>
              <a:t> </a:t>
            </a:r>
            <a:r>
              <a:rPr kumimoji="0" lang="en-GB" sz="2600" b="1"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two-stage</a:t>
            </a:r>
            <a:r>
              <a:rPr kumimoji="0" lang="en-GB" sz="2600" b="1"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approach</a:t>
            </a:r>
            <a:endParaRPr kumimoji="0" lang="es-ES" sz="2600" b="1" i="0" u="none" strike="noStrike" kern="1200" cap="none" spc="0" normalizeH="0" baseline="0" noProof="0" dirty="0">
              <a:ln>
                <a:noFill/>
              </a:ln>
              <a:solidFill>
                <a:srgbClr val="008000"/>
              </a:solidFill>
              <a:effectLst/>
              <a:uLnTx/>
              <a:uFillTx/>
              <a:latin typeface="Verdana" pitchFamily="34" charset="0"/>
              <a:ea typeface="+mn-ea"/>
              <a:cs typeface="+mn-cs"/>
            </a:endParaRPr>
          </a:p>
        </p:txBody>
      </p:sp>
      <p:sp>
        <p:nvSpPr>
          <p:cNvPr id="22" name="CuadroTexto 21"/>
          <p:cNvSpPr txBox="1"/>
          <p:nvPr/>
        </p:nvSpPr>
        <p:spPr>
          <a:xfrm>
            <a:off x="-797187" y="4890610"/>
            <a:ext cx="184666"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 sz="2400" b="0" i="0" u="none" strike="noStrike" kern="1200" cap="none" spc="0" normalizeH="0" baseline="0" noProof="0" dirty="0">
              <a:ln>
                <a:noFill/>
              </a:ln>
              <a:solidFill>
                <a:srgbClr val="434445"/>
              </a:solidFill>
              <a:effectLst/>
              <a:uLnTx/>
              <a:uFillTx/>
              <a:latin typeface="Arial" charset="0"/>
              <a:ea typeface="ＭＳ Ｐゴシック" charset="-128"/>
              <a:cs typeface="+mn-cs"/>
            </a:endParaRPr>
          </a:p>
        </p:txBody>
      </p:sp>
      <p:sp>
        <p:nvSpPr>
          <p:cNvPr id="23" name="Rectángulo 22"/>
          <p:cNvSpPr/>
          <p:nvPr/>
        </p:nvSpPr>
        <p:spPr>
          <a:xfrm>
            <a:off x="539552" y="4736757"/>
            <a:ext cx="5904656" cy="492443"/>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
                <a:srgbClr val="97BF0D">
                  <a:lumMod val="75000"/>
                </a:srgbClr>
              </a:buClr>
              <a:buSzTx/>
              <a:buFont typeface="Wingdings" panose="05000000000000000000" pitchFamily="2" charset="2"/>
              <a:buChar char="v"/>
              <a:tabLst/>
              <a:defRPr/>
            </a:pPr>
            <a:r>
              <a:rPr kumimoji="0" lang="es-ES" sz="2600" b="1"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 </a:t>
            </a:r>
            <a:r>
              <a:rPr kumimoji="0" lang="es-ES" sz="2600" b="1" i="0" u="none" strike="noStrike" kern="1200" cap="none" spc="0" normalizeH="0" baseline="0" noProof="0" dirty="0" err="1">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Only</a:t>
            </a:r>
            <a:r>
              <a:rPr kumimoji="0" lang="es-ES" sz="26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 </a:t>
            </a:r>
            <a:r>
              <a:rPr kumimoji="0" lang="es-ES" sz="2600" b="0" i="0" u="none" strike="noStrike" kern="1200" cap="none" spc="0" normalizeH="0" baseline="0" noProof="0" dirty="0" err="1">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for</a:t>
            </a:r>
            <a:r>
              <a:rPr kumimoji="0" lang="es-ES" sz="26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 </a:t>
            </a:r>
            <a:r>
              <a:rPr kumimoji="0" lang="es-ES" sz="2600" b="0" i="0" u="none" strike="noStrike" kern="1200" cap="none" spc="0" normalizeH="0" baseline="0" noProof="0" dirty="0" err="1">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Environment</a:t>
            </a:r>
            <a:r>
              <a:rPr kumimoji="0" lang="es-ES" sz="26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 sub-</a:t>
            </a:r>
            <a:r>
              <a:rPr kumimoji="0" lang="es-ES" sz="2600" b="0" i="0" u="none" strike="noStrike" kern="1200" cap="none" spc="0" normalizeH="0" baseline="0" noProof="0" dirty="0" err="1">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programme</a:t>
            </a:r>
            <a:endParaRPr kumimoji="0" lang="es-ES" sz="26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endParaRPr>
          </a:p>
        </p:txBody>
      </p:sp>
      <p:pic>
        <p:nvPicPr>
          <p:cNvPr id="1027" name="Picture 3" descr="C:\Users\cpa\DOWNLOADS\pexels-photo-273011.jpe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87875" y="2493359"/>
            <a:ext cx="2047289" cy="2003103"/>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5" descr="Checked free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s-ES_tradnl" sz="2400" b="0" i="0" u="none" strike="noStrike" kern="1200" cap="none" spc="0" normalizeH="0" baseline="0" noProof="0">
              <a:ln>
                <a:noFill/>
              </a:ln>
              <a:solidFill>
                <a:srgbClr val="434445"/>
              </a:solidFill>
              <a:effectLst/>
              <a:uLnTx/>
              <a:uFillTx/>
              <a:latin typeface="Arial" charset="0"/>
              <a:ea typeface="ＭＳ Ｐゴシック" charset="-128"/>
              <a:cs typeface="+mn-cs"/>
            </a:endParaRPr>
          </a:p>
        </p:txBody>
      </p:sp>
      <p:sp>
        <p:nvSpPr>
          <p:cNvPr id="4" name="Rectangle 3">
            <a:extLst>
              <a:ext uri="{FF2B5EF4-FFF2-40B4-BE49-F238E27FC236}">
                <a16:creationId xmlns:a16="http://schemas.microsoft.com/office/drawing/2014/main" id="{51058A75-C0FC-48AD-BC21-225DB57F6739}"/>
              </a:ext>
            </a:extLst>
          </p:cNvPr>
          <p:cNvSpPr/>
          <p:nvPr/>
        </p:nvSpPr>
        <p:spPr>
          <a:xfrm>
            <a:off x="652884" y="1614572"/>
            <a:ext cx="7632848"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pl-PL" sz="2400" b="1" i="0" u="none" strike="noStrike" kern="0" cap="none" spc="0" normalizeH="0" baseline="0" noProof="0" dirty="0" err="1">
                <a:ln>
                  <a:noFill/>
                </a:ln>
                <a:solidFill>
                  <a:srgbClr val="002060"/>
                </a:solidFill>
                <a:effectLst/>
                <a:uLnTx/>
                <a:uFillTx/>
                <a:latin typeface="Verdana"/>
                <a:ea typeface="ＭＳ Ｐゴシック" charset="-128"/>
                <a:cs typeface="+mn-cs"/>
              </a:rPr>
              <a:t>What</a:t>
            </a:r>
            <a:r>
              <a:rPr kumimoji="0" lang="pl-PL" sz="2400" b="1" i="0" u="none" strike="noStrike" kern="0" cap="none" spc="0" normalizeH="0" baseline="0" noProof="0" dirty="0">
                <a:ln>
                  <a:noFill/>
                </a:ln>
                <a:solidFill>
                  <a:srgbClr val="002060"/>
                </a:solidFill>
                <a:effectLst/>
                <a:uLnTx/>
                <a:uFillTx/>
                <a:latin typeface="Verdana"/>
                <a:ea typeface="ＭＳ Ｐゴシック" charset="-128"/>
                <a:cs typeface="+mn-cs"/>
              </a:rPr>
              <a:t> </a:t>
            </a:r>
            <a:r>
              <a:rPr kumimoji="0" lang="pl-PL" sz="2400" b="1" i="0" u="none" strike="noStrike" kern="0" cap="none" spc="0" normalizeH="0" baseline="0" noProof="0" dirty="0" err="1">
                <a:ln>
                  <a:noFill/>
                </a:ln>
                <a:solidFill>
                  <a:srgbClr val="002060"/>
                </a:solidFill>
                <a:effectLst/>
                <a:uLnTx/>
                <a:uFillTx/>
                <a:latin typeface="Verdana"/>
                <a:ea typeface="ＭＳ Ｐゴシック" charset="-128"/>
                <a:cs typeface="+mn-cs"/>
              </a:rPr>
              <a:t>is</a:t>
            </a:r>
            <a:r>
              <a:rPr kumimoji="0" lang="pl-PL" sz="2400" b="1" i="0" u="none" strike="noStrike" kern="0" cap="none" spc="0" normalizeH="0" baseline="0" noProof="0" dirty="0">
                <a:ln>
                  <a:noFill/>
                </a:ln>
                <a:solidFill>
                  <a:srgbClr val="002060"/>
                </a:solidFill>
                <a:effectLst/>
                <a:uLnTx/>
                <a:uFillTx/>
                <a:latin typeface="Verdana"/>
                <a:ea typeface="ＭＳ Ｐゴシック" charset="-128"/>
                <a:cs typeface="+mn-cs"/>
              </a:rPr>
              <a:t> LIFE 2 </a:t>
            </a:r>
            <a:r>
              <a:rPr kumimoji="0" lang="pl-PL" sz="2400" b="1" i="0" u="none" strike="noStrike" kern="0" cap="none" spc="0" normalizeH="0" baseline="0" noProof="0" dirty="0" err="1">
                <a:ln>
                  <a:noFill/>
                </a:ln>
                <a:solidFill>
                  <a:srgbClr val="002060"/>
                </a:solidFill>
                <a:effectLst/>
                <a:uLnTx/>
                <a:uFillTx/>
                <a:latin typeface="Verdana"/>
                <a:ea typeface="ＭＳ Ｐゴシック" charset="-128"/>
                <a:cs typeface="+mn-cs"/>
              </a:rPr>
              <a:t>stage</a:t>
            </a:r>
            <a:r>
              <a:rPr kumimoji="0" lang="pl-PL" sz="2400" b="1" i="0" u="none" strike="noStrike" kern="0" cap="none" spc="0" normalizeH="0" baseline="0" noProof="0" dirty="0">
                <a:ln>
                  <a:noFill/>
                </a:ln>
                <a:solidFill>
                  <a:srgbClr val="002060"/>
                </a:solidFill>
                <a:effectLst/>
                <a:uLnTx/>
                <a:uFillTx/>
                <a:latin typeface="Verdana"/>
                <a:ea typeface="ＭＳ Ｐゴシック" charset="-128"/>
                <a:cs typeface="+mn-cs"/>
              </a:rPr>
              <a:t> </a:t>
            </a:r>
            <a:r>
              <a:rPr kumimoji="0" lang="pl-PL" sz="2400" b="1" i="0" u="none" strike="noStrike" kern="0" cap="none" spc="0" normalizeH="0" baseline="0" noProof="0" dirty="0" err="1">
                <a:ln>
                  <a:noFill/>
                </a:ln>
                <a:solidFill>
                  <a:srgbClr val="002060"/>
                </a:solidFill>
                <a:effectLst/>
                <a:uLnTx/>
                <a:uFillTx/>
                <a:latin typeface="Verdana"/>
                <a:ea typeface="ＭＳ Ｐゴシック" charset="-128"/>
                <a:cs typeface="+mn-cs"/>
              </a:rPr>
              <a:t>application</a:t>
            </a:r>
            <a:r>
              <a:rPr kumimoji="0" lang="pl-PL" sz="2400" b="1" i="0" u="none" strike="noStrike" kern="0" cap="none" spc="0" normalizeH="0" baseline="0" noProof="0" dirty="0">
                <a:ln>
                  <a:noFill/>
                </a:ln>
                <a:solidFill>
                  <a:srgbClr val="002060"/>
                </a:solidFill>
                <a:effectLst/>
                <a:uLnTx/>
                <a:uFillTx/>
                <a:latin typeface="Verdana"/>
                <a:ea typeface="ＭＳ Ｐゴシック" charset="-128"/>
                <a:cs typeface="+mn-cs"/>
              </a:rPr>
              <a:t> </a:t>
            </a:r>
            <a:r>
              <a:rPr kumimoji="0" lang="pl-PL" sz="2400" b="1" i="0" u="none" strike="noStrike" kern="0" cap="none" spc="0" normalizeH="0" baseline="0" noProof="0" dirty="0" err="1">
                <a:ln>
                  <a:noFill/>
                </a:ln>
                <a:solidFill>
                  <a:srgbClr val="002060"/>
                </a:solidFill>
                <a:effectLst/>
                <a:uLnTx/>
                <a:uFillTx/>
                <a:latin typeface="Verdana"/>
                <a:ea typeface="ＭＳ Ｐゴシック" charset="-128"/>
                <a:cs typeface="+mn-cs"/>
              </a:rPr>
              <a:t>approach</a:t>
            </a:r>
            <a:r>
              <a:rPr kumimoji="0" lang="pl-PL" sz="2400" b="1" i="0" u="none" strike="noStrike" kern="0" cap="none" spc="0" normalizeH="0" baseline="0" noProof="0" dirty="0">
                <a:ln>
                  <a:noFill/>
                </a:ln>
                <a:solidFill>
                  <a:srgbClr val="002060"/>
                </a:solidFill>
                <a:effectLst/>
                <a:uLnTx/>
                <a:uFillTx/>
                <a:latin typeface="Verdana"/>
                <a:ea typeface="ＭＳ Ｐゴシック" charset="-128"/>
                <a:cs typeface="+mn-cs"/>
              </a:rPr>
              <a:t>?</a:t>
            </a:r>
            <a:endParaRPr kumimoji="0" lang="en-US" sz="2400" b="1" i="0" u="none" strike="noStrike" kern="1200" cap="none" spc="0" normalizeH="0" baseline="0" noProof="0" dirty="0">
              <a:ln>
                <a:noFill/>
              </a:ln>
              <a:solidFill>
                <a:srgbClr val="002060"/>
              </a:solidFill>
              <a:effectLst/>
              <a:uLnTx/>
              <a:uFillTx/>
              <a:latin typeface="Arial" charset="0"/>
              <a:ea typeface="ＭＳ Ｐゴシック" charset="-128"/>
              <a:cs typeface="+mn-cs"/>
            </a:endParaRPr>
          </a:p>
        </p:txBody>
      </p:sp>
      <p:pic>
        <p:nvPicPr>
          <p:cNvPr id="6" name="Image 5" descr="Graph-p46.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75656" y="3068960"/>
            <a:ext cx="4166344" cy="1135939"/>
          </a:xfrm>
          <a:prstGeom prst="rect">
            <a:avLst/>
          </a:prstGeom>
        </p:spPr>
      </p:pic>
    </p:spTree>
    <p:extLst>
      <p:ext uri="{BB962C8B-B14F-4D97-AF65-F5344CB8AC3E}">
        <p14:creationId xmlns:p14="http://schemas.microsoft.com/office/powerpoint/2010/main" val="247615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bwMode="auto">
          <a:xfrm>
            <a:off x="103976" y="1180568"/>
            <a:ext cx="8604448" cy="9350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58775" indent="0" eaLnBrk="1" hangingPunct="1"/>
            <a:r>
              <a:rPr lang="en-GB" altLang="x-none" sz="3200" cap="small" dirty="0">
                <a:solidFill>
                  <a:srgbClr val="002060"/>
                </a:solidFill>
                <a:latin typeface="Calibri" charset="0"/>
                <a:ea typeface="ヒラギノ角ゴ Pro W3" charset="-128"/>
              </a:rPr>
              <a:t>Indicative Timetable : </a:t>
            </a:r>
            <a:br>
              <a:rPr lang="en-GB" altLang="x-none" sz="3200" cap="small" dirty="0">
                <a:solidFill>
                  <a:srgbClr val="002060"/>
                </a:solidFill>
                <a:latin typeface="Calibri" charset="0"/>
                <a:ea typeface="ヒラギノ角ゴ Pro W3" charset="-128"/>
              </a:rPr>
            </a:br>
            <a:r>
              <a:rPr lang="en-GB" altLang="x-none" sz="3200" cap="small" dirty="0">
                <a:solidFill>
                  <a:srgbClr val="002060"/>
                </a:solidFill>
                <a:latin typeface="Calibri" charset="0"/>
                <a:ea typeface="ヒラギノ角ゴ Pro W3" charset="-128"/>
              </a:rPr>
              <a:t>Application Environment Sub-Programme</a:t>
            </a:r>
          </a:p>
        </p:txBody>
      </p:sp>
      <p:sp>
        <p:nvSpPr>
          <p:cNvPr id="7" name="Rectangle 4">
            <a:extLst>
              <a:ext uri="{FF2B5EF4-FFF2-40B4-BE49-F238E27FC236}">
                <a16:creationId xmlns:a16="http://schemas.microsoft.com/office/drawing/2014/main" id="{68126E0D-F77E-4540-930C-053C0F427624}"/>
              </a:ext>
            </a:extLst>
          </p:cNvPr>
          <p:cNvSpPr txBox="1">
            <a:spLocks noChangeArrowheads="1"/>
          </p:cNvSpPr>
          <p:nvPr/>
        </p:nvSpPr>
        <p:spPr bwMode="auto">
          <a:xfrm>
            <a:off x="4644008" y="3068960"/>
            <a:ext cx="4032448" cy="505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marR="0" lvl="0" indent="0" algn="l" defTabSz="914400" rtl="0" eaLnBrk="1" fontAlgn="base" latinLnBrk="0" hangingPunct="1">
              <a:lnSpc>
                <a:spcPct val="100000"/>
              </a:lnSpc>
              <a:spcBef>
                <a:spcPts val="0"/>
              </a:spcBef>
              <a:spcAft>
                <a:spcPct val="0"/>
              </a:spcAft>
              <a:buClr>
                <a:srgbClr val="97BF0D">
                  <a:lumMod val="75000"/>
                </a:srgbClr>
              </a:buClr>
              <a:buSzTx/>
              <a:buFontTx/>
              <a:buNone/>
              <a:tabLst/>
              <a:defRPr/>
            </a:pPr>
            <a:r>
              <a:rPr kumimoji="0" lang="en-GB" sz="23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Submission of concept note</a:t>
            </a:r>
            <a:r>
              <a:rPr kumimoji="0" lang="en-GB" sz="2300"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                                                                    </a:t>
            </a:r>
          </a:p>
        </p:txBody>
      </p:sp>
      <p:sp>
        <p:nvSpPr>
          <p:cNvPr id="8" name="Rectángulo 3">
            <a:extLst>
              <a:ext uri="{FF2B5EF4-FFF2-40B4-BE49-F238E27FC236}">
                <a16:creationId xmlns:a16="http://schemas.microsoft.com/office/drawing/2014/main" id="{C4055F89-A2C6-D841-A584-4B83AE074D15}"/>
              </a:ext>
            </a:extLst>
          </p:cNvPr>
          <p:cNvSpPr/>
          <p:nvPr/>
        </p:nvSpPr>
        <p:spPr>
          <a:xfrm>
            <a:off x="1259632" y="4941168"/>
            <a:ext cx="7560840"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
                <a:srgbClr val="97BF0D">
                  <a:lumMod val="75000"/>
                </a:srgbClr>
              </a:buClr>
              <a:buSzTx/>
              <a:buFontTx/>
              <a:buNone/>
              <a:tabLst/>
              <a:defRPr/>
            </a:pPr>
            <a:r>
              <a:rPr kumimoji="0" lang="en-GB" sz="23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   End of January 2019              Submission of full </a:t>
            </a:r>
            <a:r>
              <a:rPr kumimoji="0" lang="en-GB" sz="2300" b="1"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e-</a:t>
            </a:r>
            <a:r>
              <a:rPr kumimoji="0" lang="en-GB" sz="23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proposal</a:t>
            </a:r>
          </a:p>
        </p:txBody>
      </p:sp>
      <p:sp>
        <p:nvSpPr>
          <p:cNvPr id="9" name="Flecha abajo 7">
            <a:extLst>
              <a:ext uri="{FF2B5EF4-FFF2-40B4-BE49-F238E27FC236}">
                <a16:creationId xmlns:a16="http://schemas.microsoft.com/office/drawing/2014/main" id="{B5B2ED4D-D7C0-7A41-B5A1-09C811C768F0}"/>
              </a:ext>
            </a:extLst>
          </p:cNvPr>
          <p:cNvSpPr/>
          <p:nvPr/>
        </p:nvSpPr>
        <p:spPr bwMode="auto">
          <a:xfrm>
            <a:off x="661926" y="3068961"/>
            <a:ext cx="597706" cy="2894548"/>
          </a:xfrm>
          <a:prstGeom prst="downArrow">
            <a:avLst/>
          </a:prstGeom>
          <a:solidFill>
            <a:srgbClr val="ED7D31"/>
          </a:solidFill>
          <a:ln>
            <a:noFill/>
          </a:ln>
          <a:effectLst/>
          <a:extLst/>
        </p:spPr>
        <p:txBody>
          <a:bodyPr vert="horz" wrap="square" lIns="91440" tIns="45720" rIns="91440" bIns="45720" numCol="1" rtlCol="0" anchor="ctr" anchorCtr="0" compatLnSpc="1">
            <a:prstTxWarp prst="textNoShape">
              <a:avLst/>
            </a:prstTxWarp>
          </a:bodyPr>
          <a:lstStyle/>
          <a:p>
            <a:pPr marL="3175" marR="0" lvl="0" indent="0" algn="l" defTabSz="914400" rtl="0" eaLnBrk="1" fontAlgn="base" latinLnBrk="0" hangingPunct="1">
              <a:lnSpc>
                <a:spcPct val="100000"/>
              </a:lnSpc>
              <a:spcBef>
                <a:spcPct val="0"/>
              </a:spcBef>
              <a:spcAft>
                <a:spcPct val="0"/>
              </a:spcAft>
              <a:buClrTx/>
              <a:buSzTx/>
              <a:buFontTx/>
              <a:buNone/>
              <a:tabLst/>
              <a:defRPr/>
            </a:pPr>
            <a:endParaRPr kumimoji="0" lang="es-ES" sz="1200" b="0" i="0" u="none" strike="noStrike" kern="1200" cap="none" spc="0" normalizeH="0" baseline="0" noProof="0">
              <a:ln>
                <a:noFill/>
              </a:ln>
              <a:solidFill>
                <a:srgbClr val="008000"/>
              </a:solidFill>
              <a:effectLst/>
              <a:uLnTx/>
              <a:uFillTx/>
              <a:latin typeface="Calibri" panose="020F0502020204030204" pitchFamily="34" charset="0"/>
              <a:ea typeface="ＭＳ Ｐゴシック" charset="-128"/>
              <a:cs typeface="Calibri" panose="020F0502020204030204" pitchFamily="34" charset="0"/>
            </a:endParaRPr>
          </a:p>
        </p:txBody>
      </p:sp>
      <p:sp>
        <p:nvSpPr>
          <p:cNvPr id="10" name="Rectangle 9">
            <a:extLst>
              <a:ext uri="{FF2B5EF4-FFF2-40B4-BE49-F238E27FC236}">
                <a16:creationId xmlns:a16="http://schemas.microsoft.com/office/drawing/2014/main" id="{FFC99EDF-15FB-BE4B-8E77-7ED0BEACCC45}"/>
              </a:ext>
            </a:extLst>
          </p:cNvPr>
          <p:cNvSpPr/>
          <p:nvPr/>
        </p:nvSpPr>
        <p:spPr>
          <a:xfrm>
            <a:off x="1191518" y="3789040"/>
            <a:ext cx="7484938" cy="446276"/>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3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    June-September 2018           Evaluation of concept note</a:t>
            </a:r>
            <a:endParaRPr kumimoji="0" lang="es-ES_tradnl" sz="23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endParaRPr>
          </a:p>
        </p:txBody>
      </p:sp>
      <p:sp>
        <p:nvSpPr>
          <p:cNvPr id="11" name="Rectangle 10">
            <a:extLst>
              <a:ext uri="{FF2B5EF4-FFF2-40B4-BE49-F238E27FC236}">
                <a16:creationId xmlns:a16="http://schemas.microsoft.com/office/drawing/2014/main" id="{6AAD4162-1C8B-0343-B7FC-5DEA2B3E815F}"/>
              </a:ext>
            </a:extLst>
          </p:cNvPr>
          <p:cNvSpPr/>
          <p:nvPr/>
        </p:nvSpPr>
        <p:spPr>
          <a:xfrm>
            <a:off x="1475656" y="2514962"/>
            <a:ext cx="1566454" cy="55399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
                <a:srgbClr val="97BF0D">
                  <a:lumMod val="75000"/>
                </a:srgbClr>
              </a:buClr>
              <a:buSzTx/>
              <a:buFontTx/>
              <a:buNone/>
              <a:tabLst/>
              <a:defRPr/>
            </a:pPr>
            <a:r>
              <a:rPr kumimoji="0" lang="en-GB" sz="3000" b="1"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Timeline</a:t>
            </a:r>
          </a:p>
        </p:txBody>
      </p:sp>
      <p:sp>
        <p:nvSpPr>
          <p:cNvPr id="12" name="Rectangle 11">
            <a:extLst>
              <a:ext uri="{FF2B5EF4-FFF2-40B4-BE49-F238E27FC236}">
                <a16:creationId xmlns:a16="http://schemas.microsoft.com/office/drawing/2014/main" id="{009F3CC3-20AA-C948-8865-A8266E115974}"/>
              </a:ext>
            </a:extLst>
          </p:cNvPr>
          <p:cNvSpPr/>
          <p:nvPr/>
        </p:nvSpPr>
        <p:spPr>
          <a:xfrm>
            <a:off x="1191518" y="4365104"/>
            <a:ext cx="7412930" cy="446276"/>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300" b="0" i="0" u="none" strike="noStrike" kern="1200" cap="none" spc="0" normalizeH="0" baseline="0" noProof="0" dirty="0">
                <a:ln>
                  <a:noFill/>
                </a:ln>
                <a:solidFill>
                  <a:srgbClr val="008000"/>
                </a:solidFill>
                <a:effectLst/>
                <a:uLnTx/>
                <a:uFillTx/>
                <a:latin typeface="Calibri" panose="020F0502020204030204" pitchFamily="34" charset="0"/>
                <a:ea typeface="ＭＳ Ｐゴシック" charset="-128"/>
                <a:cs typeface="Calibri" panose="020F0502020204030204" pitchFamily="34" charset="0"/>
              </a:rPr>
              <a:t>    October 2018</a:t>
            </a:r>
            <a:r>
              <a:rPr kumimoji="0" lang="es-ES_tradnl" sz="2300" b="0" i="0" u="none" strike="noStrike" kern="1200" cap="none" spc="0" normalizeH="0" baseline="0" noProof="0" dirty="0">
                <a:ln>
                  <a:noFill/>
                </a:ln>
                <a:solidFill>
                  <a:srgbClr val="434445"/>
                </a:solidFill>
                <a:effectLst/>
                <a:uLnTx/>
                <a:uFillTx/>
                <a:latin typeface="Calibri" panose="020F0502020204030204" pitchFamily="34" charset="0"/>
                <a:ea typeface="ＭＳ Ｐゴシック" charset="-128"/>
                <a:cs typeface="Calibri" panose="020F0502020204030204" pitchFamily="34" charset="0"/>
              </a:rPr>
              <a:t>                          </a:t>
            </a:r>
            <a:r>
              <a:rPr kumimoji="0" lang="en-GB" sz="2300" b="0" i="0" u="none" strike="noStrike" kern="1200" cap="none" spc="0" normalizeH="0" baseline="0" noProof="0" dirty="0">
                <a:ln>
                  <a:noFill/>
                </a:ln>
                <a:solidFill>
                  <a:srgbClr val="008000"/>
                </a:solidFill>
                <a:effectLst/>
                <a:uLnTx/>
                <a:uFillTx/>
                <a:latin typeface="Calibri" panose="020F0502020204030204" pitchFamily="34" charset="0"/>
                <a:ea typeface="ＭＳ Ｐゴシック" charset="-128"/>
                <a:cs typeface="Calibri" panose="020F0502020204030204" pitchFamily="34" charset="0"/>
              </a:rPr>
              <a:t>Invitation for full proposal</a:t>
            </a:r>
            <a:endParaRPr kumimoji="0" lang="es-ES_tradnl" sz="2300" b="0" i="0" u="none" strike="noStrike" kern="1200" cap="none" spc="0" normalizeH="0" baseline="0" noProof="0" dirty="0">
              <a:ln>
                <a:noFill/>
              </a:ln>
              <a:solidFill>
                <a:srgbClr val="434445"/>
              </a:solidFill>
              <a:effectLst/>
              <a:uLnTx/>
              <a:uFillTx/>
              <a:latin typeface="Calibri" panose="020F0502020204030204" pitchFamily="34" charset="0"/>
              <a:ea typeface="ＭＳ Ｐゴシック" charset="-128"/>
              <a:cs typeface="Calibri" panose="020F0502020204030204" pitchFamily="34" charset="0"/>
            </a:endParaRPr>
          </a:p>
        </p:txBody>
      </p:sp>
      <p:sp>
        <p:nvSpPr>
          <p:cNvPr id="13" name="Rectangle 12">
            <a:extLst>
              <a:ext uri="{FF2B5EF4-FFF2-40B4-BE49-F238E27FC236}">
                <a16:creationId xmlns:a16="http://schemas.microsoft.com/office/drawing/2014/main" id="{693EE3EC-CFC9-AE44-80DE-3D24059E7557}"/>
              </a:ext>
            </a:extLst>
          </p:cNvPr>
          <p:cNvSpPr/>
          <p:nvPr/>
        </p:nvSpPr>
        <p:spPr>
          <a:xfrm>
            <a:off x="1259632" y="5517232"/>
            <a:ext cx="7356999" cy="446276"/>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
                <a:srgbClr val="97BF0D">
                  <a:lumMod val="75000"/>
                </a:srgbClr>
              </a:buClr>
              <a:buSzTx/>
              <a:buFontTx/>
              <a:buNone/>
              <a:tabLst/>
              <a:defRPr/>
            </a:pPr>
            <a:r>
              <a:rPr kumimoji="0" lang="en-GB" sz="2300" b="0" i="0" u="none" strike="noStrike" kern="1200" cap="none" spc="0" normalizeH="0" baseline="0" noProof="0" dirty="0">
                <a:ln>
                  <a:noFill/>
                </a:ln>
                <a:solidFill>
                  <a:srgbClr val="00B050"/>
                </a:solidFill>
                <a:effectLst/>
                <a:uLnTx/>
                <a:uFillTx/>
                <a:latin typeface="Calibri" panose="020F0502020204030204" pitchFamily="34" charset="0"/>
                <a:ea typeface="ＭＳ Ｐゴシック" charset="-128"/>
                <a:cs typeface="Calibri" panose="020F0502020204030204" pitchFamily="34" charset="0"/>
              </a:rPr>
              <a:t>   </a:t>
            </a:r>
            <a:r>
              <a:rPr kumimoji="0" lang="en-GB" sz="2300" b="0" i="0" u="none" strike="noStrike" kern="1200" cap="none" spc="0" normalizeH="0" baseline="0" noProof="0" dirty="0">
                <a:ln>
                  <a:noFill/>
                </a:ln>
                <a:solidFill>
                  <a:srgbClr val="008000"/>
                </a:solidFill>
                <a:effectLst/>
                <a:uLnTx/>
                <a:uFillTx/>
                <a:latin typeface="Calibri" panose="020F0502020204030204" pitchFamily="34" charset="0"/>
                <a:ea typeface="ＭＳ Ｐゴシック" charset="-128"/>
                <a:cs typeface="Calibri" panose="020F0502020204030204" pitchFamily="34" charset="0"/>
              </a:rPr>
              <a:t>July 2019                                  Signature of grants </a:t>
            </a:r>
          </a:p>
        </p:txBody>
      </p:sp>
      <p:cxnSp>
        <p:nvCxnSpPr>
          <p:cNvPr id="14" name="Straight Connector 13">
            <a:extLst>
              <a:ext uri="{FF2B5EF4-FFF2-40B4-BE49-F238E27FC236}">
                <a16:creationId xmlns:a16="http://schemas.microsoft.com/office/drawing/2014/main" id="{CC76E60E-0EE9-4540-B394-3E27FF870487}"/>
              </a:ext>
            </a:extLst>
          </p:cNvPr>
          <p:cNvCxnSpPr/>
          <p:nvPr/>
        </p:nvCxnSpPr>
        <p:spPr bwMode="auto">
          <a:xfrm>
            <a:off x="4283968" y="2521059"/>
            <a:ext cx="0" cy="3500229"/>
          </a:xfrm>
          <a:prstGeom prst="line">
            <a:avLst/>
          </a:prstGeom>
          <a:noFill/>
          <a:ln w="22225" cap="flat" cmpd="sng" algn="ctr">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a:extLst>
              <a:ext uri="{FF2B5EF4-FFF2-40B4-BE49-F238E27FC236}">
                <a16:creationId xmlns:a16="http://schemas.microsoft.com/office/drawing/2014/main" id="{F3225BA8-4368-664C-8199-F8B1D8543F39}"/>
              </a:ext>
            </a:extLst>
          </p:cNvPr>
          <p:cNvCxnSpPr/>
          <p:nvPr/>
        </p:nvCxnSpPr>
        <p:spPr bwMode="auto">
          <a:xfrm>
            <a:off x="1475656" y="3068960"/>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Rectangle 15">
            <a:extLst>
              <a:ext uri="{FF2B5EF4-FFF2-40B4-BE49-F238E27FC236}">
                <a16:creationId xmlns:a16="http://schemas.microsoft.com/office/drawing/2014/main" id="{07C163C1-FC32-254A-9112-C360F17AF975}"/>
              </a:ext>
            </a:extLst>
          </p:cNvPr>
          <p:cNvSpPr/>
          <p:nvPr/>
        </p:nvSpPr>
        <p:spPr>
          <a:xfrm>
            <a:off x="1502867" y="3183359"/>
            <a:ext cx="2637085" cy="446276"/>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3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12/14 June 2018 </a:t>
            </a:r>
            <a:endParaRPr kumimoji="0" lang="es-ES_tradnl" sz="2300" b="0" i="0" u="none" strike="noStrike" kern="1200" cap="none" spc="0" normalizeH="0" baseline="0" noProof="0" dirty="0">
              <a:ln>
                <a:noFill/>
              </a:ln>
              <a:solidFill>
                <a:srgbClr val="434445"/>
              </a:solidFill>
              <a:effectLst/>
              <a:uLnTx/>
              <a:uFillTx/>
              <a:latin typeface="Calibri" panose="020F0502020204030204" pitchFamily="34" charset="0"/>
              <a:ea typeface="ＭＳ Ｐゴシック" charset="-128"/>
              <a:cs typeface="Calibri" panose="020F0502020204030204" pitchFamily="34" charset="0"/>
            </a:endParaRPr>
          </a:p>
        </p:txBody>
      </p:sp>
      <p:sp>
        <p:nvSpPr>
          <p:cNvPr id="17" name="Rectangle 16">
            <a:extLst>
              <a:ext uri="{FF2B5EF4-FFF2-40B4-BE49-F238E27FC236}">
                <a16:creationId xmlns:a16="http://schemas.microsoft.com/office/drawing/2014/main" id="{271C4384-6216-F342-916D-68FE9924568A}"/>
              </a:ext>
            </a:extLst>
          </p:cNvPr>
          <p:cNvSpPr/>
          <p:nvPr/>
        </p:nvSpPr>
        <p:spPr>
          <a:xfrm>
            <a:off x="4796636" y="2492896"/>
            <a:ext cx="1316386" cy="55399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
                <a:srgbClr val="97BF0D">
                  <a:lumMod val="75000"/>
                </a:srgbClr>
              </a:buClr>
              <a:buSzTx/>
              <a:buFontTx/>
              <a:buNone/>
              <a:tabLst/>
              <a:defRPr/>
            </a:pPr>
            <a:r>
              <a:rPr kumimoji="0" lang="en-GB" sz="1000" b="1"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 </a:t>
            </a:r>
            <a:r>
              <a:rPr kumimoji="0" lang="en-GB" sz="3000" b="1"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Phases</a:t>
            </a:r>
          </a:p>
        </p:txBody>
      </p:sp>
      <p:cxnSp>
        <p:nvCxnSpPr>
          <p:cNvPr id="18" name="Straight Connector 17">
            <a:extLst>
              <a:ext uri="{FF2B5EF4-FFF2-40B4-BE49-F238E27FC236}">
                <a16:creationId xmlns:a16="http://schemas.microsoft.com/office/drawing/2014/main" id="{B13A0C8F-426A-2C48-9757-D66B39B83291}"/>
              </a:ext>
            </a:extLst>
          </p:cNvPr>
          <p:cNvCxnSpPr/>
          <p:nvPr/>
        </p:nvCxnSpPr>
        <p:spPr bwMode="auto">
          <a:xfrm>
            <a:off x="1502868" y="3717032"/>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a:extLst>
              <a:ext uri="{FF2B5EF4-FFF2-40B4-BE49-F238E27FC236}">
                <a16:creationId xmlns:a16="http://schemas.microsoft.com/office/drawing/2014/main" id="{C7F3B4E7-7F45-1F49-9CE5-1616E7A0AADE}"/>
              </a:ext>
            </a:extLst>
          </p:cNvPr>
          <p:cNvCxnSpPr/>
          <p:nvPr/>
        </p:nvCxnSpPr>
        <p:spPr bwMode="auto">
          <a:xfrm>
            <a:off x="1475656" y="4293096"/>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a:extLst>
              <a:ext uri="{FF2B5EF4-FFF2-40B4-BE49-F238E27FC236}">
                <a16:creationId xmlns:a16="http://schemas.microsoft.com/office/drawing/2014/main" id="{B0B0732D-E45C-3B45-ABC4-90D161875846}"/>
              </a:ext>
            </a:extLst>
          </p:cNvPr>
          <p:cNvCxnSpPr/>
          <p:nvPr/>
        </p:nvCxnSpPr>
        <p:spPr bwMode="auto">
          <a:xfrm>
            <a:off x="1475656" y="4869160"/>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a:extLst>
              <a:ext uri="{FF2B5EF4-FFF2-40B4-BE49-F238E27FC236}">
                <a16:creationId xmlns:a16="http://schemas.microsoft.com/office/drawing/2014/main" id="{D33A40ED-5D66-9B44-86D0-6D709A157FBA}"/>
              </a:ext>
            </a:extLst>
          </p:cNvPr>
          <p:cNvCxnSpPr/>
          <p:nvPr/>
        </p:nvCxnSpPr>
        <p:spPr bwMode="auto">
          <a:xfrm>
            <a:off x="1475656" y="5445224"/>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a:extLst>
              <a:ext uri="{FF2B5EF4-FFF2-40B4-BE49-F238E27FC236}">
                <a16:creationId xmlns:a16="http://schemas.microsoft.com/office/drawing/2014/main" id="{334A43F7-DA9F-524A-B918-A81A5ED823B8}"/>
              </a:ext>
            </a:extLst>
          </p:cNvPr>
          <p:cNvCxnSpPr/>
          <p:nvPr/>
        </p:nvCxnSpPr>
        <p:spPr bwMode="auto">
          <a:xfrm>
            <a:off x="1475656" y="6021288"/>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Rectangle 22">
            <a:extLst>
              <a:ext uri="{FF2B5EF4-FFF2-40B4-BE49-F238E27FC236}">
                <a16:creationId xmlns:a16="http://schemas.microsoft.com/office/drawing/2014/main" id="{554884A4-1477-E64C-9CDE-732DEE22FA3D}"/>
              </a:ext>
            </a:extLst>
          </p:cNvPr>
          <p:cNvSpPr/>
          <p:nvPr/>
        </p:nvSpPr>
        <p:spPr>
          <a:xfrm>
            <a:off x="4860032" y="3409255"/>
            <a:ext cx="2721707" cy="307777"/>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400" b="0" i="1"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Max 10 pages + high-level budget </a:t>
            </a:r>
            <a:endParaRPr kumimoji="0" lang="es-ES_tradnl" sz="1400" b="0" i="0" u="none" strike="noStrike" kern="1200" cap="none" spc="0" normalizeH="0" baseline="0" noProof="0" dirty="0">
              <a:ln>
                <a:noFill/>
              </a:ln>
              <a:solidFill>
                <a:srgbClr val="434445"/>
              </a:solidFill>
              <a:effectLst/>
              <a:uLnTx/>
              <a:uFillTx/>
              <a:latin typeface="Arial" charset="0"/>
              <a:ea typeface="ＭＳ Ｐゴシック" charset="-128"/>
              <a:cs typeface="+mn-cs"/>
            </a:endParaRPr>
          </a:p>
        </p:txBody>
      </p:sp>
      <p:pic>
        <p:nvPicPr>
          <p:cNvPr id="24" name="Picture 2" descr="Paper Plane 2">
            <a:extLst>
              <a:ext uri="{FF2B5EF4-FFF2-40B4-BE49-F238E27FC236}">
                <a16:creationId xmlns:a16="http://schemas.microsoft.com/office/drawing/2014/main" id="{D452AC21-2670-D241-B691-03D54F363F2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27984" y="3249543"/>
            <a:ext cx="323473" cy="32347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Paper Plane 2">
            <a:extLst>
              <a:ext uri="{FF2B5EF4-FFF2-40B4-BE49-F238E27FC236}">
                <a16:creationId xmlns:a16="http://schemas.microsoft.com/office/drawing/2014/main" id="{07C1BF97-3F27-7445-B108-59B926E0438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27984" y="5010263"/>
            <a:ext cx="323473" cy="32347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Pen 7">
            <a:extLst>
              <a:ext uri="{FF2B5EF4-FFF2-40B4-BE49-F238E27FC236}">
                <a16:creationId xmlns:a16="http://schemas.microsoft.com/office/drawing/2014/main" id="{7E68A944-1CC4-8D40-94D1-FA1473D86B1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75356" y="5589240"/>
            <a:ext cx="312668" cy="31266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Thumb 10">
            <a:extLst>
              <a:ext uri="{FF2B5EF4-FFF2-40B4-BE49-F238E27FC236}">
                <a16:creationId xmlns:a16="http://schemas.microsoft.com/office/drawing/2014/main" id="{5A1B2896-9B99-C045-9BBD-DFEAC3ECD79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95057" y="4441758"/>
            <a:ext cx="292967" cy="2929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Text 25">
            <a:extLst>
              <a:ext uri="{FF2B5EF4-FFF2-40B4-BE49-F238E27FC236}">
                <a16:creationId xmlns:a16="http://schemas.microsoft.com/office/drawing/2014/main" id="{E87EB407-D7D5-0844-B596-E689936035B0}"/>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475356" y="3868162"/>
            <a:ext cx="288032" cy="288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5720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ChangeArrowheads="1"/>
          </p:cNvSpPr>
          <p:nvPr/>
        </p:nvSpPr>
        <p:spPr bwMode="auto">
          <a:xfrm>
            <a:off x="0" y="1371600"/>
            <a:ext cx="91440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fr-BE" altLang="x-none" sz="3200" b="1" i="0" u="none" strike="noStrike" kern="1200" cap="none" spc="0" normalizeH="0" baseline="0" noProof="0">
              <a:ln>
                <a:noFill/>
              </a:ln>
              <a:solidFill>
                <a:srgbClr val="006600"/>
              </a:solidFill>
              <a:effectLst/>
              <a:uLnTx/>
              <a:uFillTx/>
              <a:latin typeface="Verdana" charset="0"/>
              <a:ea typeface="ＭＳ Ｐゴシック" charset="-128"/>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fr-BE" altLang="x-none" sz="3200" b="0" i="0" u="none" strike="noStrike" kern="1200" cap="none" spc="0" normalizeH="0" baseline="0" noProof="0">
              <a:ln>
                <a:noFill/>
              </a:ln>
              <a:solidFill>
                <a:srgbClr val="000066"/>
              </a:solidFill>
              <a:effectLst/>
              <a:uLnTx/>
              <a:uFillTx/>
              <a:latin typeface="Verdana" charset="0"/>
              <a:ea typeface="ＭＳ Ｐゴシック" charset="-128"/>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GB" altLang="x-none" sz="3200" b="0" i="0" u="none" strike="noStrike" kern="1200" cap="none" spc="0" normalizeH="0" baseline="0" noProof="0">
              <a:ln>
                <a:noFill/>
              </a:ln>
              <a:solidFill>
                <a:srgbClr val="434445"/>
              </a:solidFill>
              <a:effectLst/>
              <a:uLnTx/>
              <a:uFillTx/>
              <a:latin typeface="Arial" charset="0"/>
              <a:ea typeface="ＭＳ Ｐゴシック" charset="-128"/>
              <a:cs typeface="+mn-cs"/>
            </a:endParaRPr>
          </a:p>
        </p:txBody>
      </p:sp>
      <p:sp>
        <p:nvSpPr>
          <p:cNvPr id="43010" name="Rectangle 3"/>
          <p:cNvSpPr>
            <a:spLocks noGrp="1" noChangeArrowheads="1"/>
          </p:cNvSpPr>
          <p:nvPr>
            <p:ph type="title"/>
          </p:nvPr>
        </p:nvSpPr>
        <p:spPr bwMode="auto">
          <a:xfrm>
            <a:off x="0" y="1558925"/>
            <a:ext cx="7812088" cy="720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58775" indent="0" eaLnBrk="1" hangingPunct="1"/>
            <a:r>
              <a:rPr lang="en-GB" altLang="x-none" sz="3600" cap="small" dirty="0">
                <a:solidFill>
                  <a:srgbClr val="002060"/>
                </a:solidFill>
                <a:latin typeface="Calibri" charset="0"/>
                <a:ea typeface="ヒラギノ角ゴ Pro W3" charset="-128"/>
              </a:rPr>
              <a:t>The "traditional" projects</a:t>
            </a:r>
          </a:p>
        </p:txBody>
      </p:sp>
      <p:sp>
        <p:nvSpPr>
          <p:cNvPr id="43011" name="Rectangle 4"/>
          <p:cNvSpPr>
            <a:spLocks noGrp="1" noChangeArrowheads="1"/>
          </p:cNvSpPr>
          <p:nvPr>
            <p:ph idx="1"/>
          </p:nvPr>
        </p:nvSpPr>
        <p:spPr bwMode="auto">
          <a:xfrm>
            <a:off x="468312" y="2205037"/>
            <a:ext cx="8675688" cy="430688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Clr>
                <a:srgbClr val="718F0A"/>
              </a:buClr>
              <a:buSzPct val="90000"/>
              <a:buFontTx/>
              <a:buNone/>
            </a:pPr>
            <a:r>
              <a:rPr lang="en-GB" altLang="x-none" sz="2000" b="1" dirty="0">
                <a:solidFill>
                  <a:srgbClr val="002060"/>
                </a:solidFill>
                <a:latin typeface="Calibri" charset="0"/>
                <a:ea typeface="ヒラギノ角ゴ Pro W3" charset="-128"/>
              </a:rPr>
              <a:t>For whom?</a:t>
            </a:r>
            <a:endParaRPr lang="en-GB" altLang="x-none" sz="2000" dirty="0">
              <a:solidFill>
                <a:srgbClr val="002060"/>
              </a:solidFill>
              <a:latin typeface="Calibri" charset="0"/>
              <a:ea typeface="ヒラギノ角ゴ Pro W3" charset="-128"/>
            </a:endParaRPr>
          </a:p>
          <a:p>
            <a:pPr marL="0" indent="0" eaLnBrk="1" hangingPunct="1">
              <a:buClr>
                <a:srgbClr val="718F0A"/>
              </a:buClr>
              <a:buSzPct val="90000"/>
              <a:buFont typeface="Wingdings" charset="2"/>
              <a:buChar char="v"/>
            </a:pPr>
            <a:r>
              <a:rPr lang="en-GB" altLang="x-none" sz="2000" dirty="0">
                <a:solidFill>
                  <a:srgbClr val="002060"/>
                </a:solidFill>
                <a:latin typeface="Calibri" charset="0"/>
                <a:ea typeface="ヒラギノ角ゴ Pro W3" charset="-128"/>
              </a:rPr>
              <a:t> All legal person registered in the EU</a:t>
            </a:r>
          </a:p>
          <a:p>
            <a:pPr marL="0" indent="0" eaLnBrk="1" hangingPunct="1">
              <a:spcBef>
                <a:spcPts val="1200"/>
              </a:spcBef>
              <a:buFontTx/>
              <a:buNone/>
            </a:pPr>
            <a:r>
              <a:rPr lang="en-GB" altLang="x-none" sz="2000" b="1" dirty="0">
                <a:solidFill>
                  <a:srgbClr val="002060"/>
                </a:solidFill>
                <a:latin typeface="Calibri" charset="0"/>
                <a:ea typeface="ヒラギノ角ゴ Pro W3" charset="-128"/>
              </a:rPr>
              <a:t>For what?</a:t>
            </a:r>
            <a:endParaRPr lang="en-GB" altLang="x-none" sz="2000" dirty="0">
              <a:solidFill>
                <a:srgbClr val="002060"/>
              </a:solidFill>
              <a:latin typeface="Calibri" charset="0"/>
              <a:ea typeface="ヒラギノ角ゴ Pro W3" charset="-128"/>
            </a:endParaRPr>
          </a:p>
          <a:p>
            <a:pPr marL="0" indent="0" eaLnBrk="1" hangingPunct="1">
              <a:buClr>
                <a:srgbClr val="718F0A"/>
              </a:buClr>
              <a:buSzPct val="90000"/>
              <a:buFont typeface="Wingdings" charset="2"/>
              <a:buChar char="v"/>
            </a:pPr>
            <a:r>
              <a:rPr lang="en-GB" altLang="x-none" sz="2000" dirty="0">
                <a:solidFill>
                  <a:srgbClr val="002060"/>
                </a:solidFill>
                <a:latin typeface="Calibri" charset="0"/>
                <a:ea typeface="ヒラギノ角ゴ Pro W3" charset="-128"/>
              </a:rPr>
              <a:t>Focus on thematic priorities and on project topics (ENV) and work areas 	(CLIMA)</a:t>
            </a:r>
          </a:p>
          <a:p>
            <a:pPr marL="0" indent="0" eaLnBrk="1" hangingPunct="1">
              <a:buFontTx/>
              <a:buNone/>
            </a:pPr>
            <a:r>
              <a:rPr lang="en-GB" altLang="x-none" sz="2000" b="1" dirty="0">
                <a:solidFill>
                  <a:srgbClr val="002060"/>
                </a:solidFill>
                <a:latin typeface="Calibri" charset="0"/>
                <a:ea typeface="ヒラギノ角ゴ Pro W3" charset="-128"/>
              </a:rPr>
              <a:t>Average size? </a:t>
            </a:r>
            <a:r>
              <a:rPr lang="en-GB" altLang="x-none" sz="2000" dirty="0">
                <a:solidFill>
                  <a:srgbClr val="002060"/>
                </a:solidFill>
                <a:latin typeface="Calibri" charset="0"/>
                <a:ea typeface="ヒラギノ角ゴ Pro W3" charset="-128"/>
              </a:rPr>
              <a:t>1 to 5 beneficiaries; EU contribution: €500,000 to €1.5 million</a:t>
            </a:r>
          </a:p>
          <a:p>
            <a:pPr marL="0" indent="0" eaLnBrk="1" hangingPunct="1">
              <a:buFontTx/>
              <a:buNone/>
            </a:pPr>
            <a:r>
              <a:rPr lang="en-GB" altLang="x-none" sz="2000" b="1" dirty="0">
                <a:solidFill>
                  <a:srgbClr val="002060"/>
                </a:solidFill>
                <a:latin typeface="Calibri" charset="0"/>
                <a:ea typeface="ヒラギノ角ゴ Pro W3" charset="-128"/>
              </a:rPr>
              <a:t>EU co-funding rate?</a:t>
            </a:r>
            <a:endParaRPr lang="en-GB" altLang="x-none" sz="2000" dirty="0">
              <a:solidFill>
                <a:srgbClr val="002060"/>
              </a:solidFill>
              <a:latin typeface="Calibri" charset="0"/>
              <a:ea typeface="ヒラギノ角ゴ Pro W3" charset="-128"/>
            </a:endParaRPr>
          </a:p>
          <a:p>
            <a:pPr marL="0" indent="0" eaLnBrk="1" hangingPunct="1">
              <a:buClr>
                <a:srgbClr val="718F0A"/>
              </a:buClr>
              <a:buSzPct val="90000"/>
              <a:buFont typeface="Wingdings" charset="2"/>
              <a:buChar char="v"/>
            </a:pPr>
            <a:r>
              <a:rPr lang="en-GB" altLang="x-none" sz="2000" b="1" dirty="0">
                <a:solidFill>
                  <a:srgbClr val="002060"/>
                </a:solidFill>
                <a:latin typeface="Calibri" charset="0"/>
                <a:ea typeface="ヒラギノ角ゴ Pro W3" charset="-128"/>
              </a:rPr>
              <a:t> Max. 55%</a:t>
            </a:r>
            <a:r>
              <a:rPr lang="en-GB" altLang="x-none" sz="2000" dirty="0">
                <a:solidFill>
                  <a:srgbClr val="002060"/>
                </a:solidFill>
                <a:latin typeface="Calibri" charset="0"/>
                <a:ea typeface="ヒラギノ角ゴ Pro W3" charset="-128"/>
              </a:rPr>
              <a:t>, with two exceptions:</a:t>
            </a:r>
          </a:p>
          <a:p>
            <a:pPr marL="446088" lvl="1" indent="-204788" eaLnBrk="1" hangingPunct="1"/>
            <a:r>
              <a:rPr lang="en-GB" altLang="x-none" dirty="0">
                <a:solidFill>
                  <a:srgbClr val="002060"/>
                </a:solidFill>
                <a:latin typeface="Calibri" charset="0"/>
                <a:ea typeface="ヒラギノ角ゴ Pro W3" charset="-128"/>
              </a:rPr>
              <a:t>NAT/BIO: </a:t>
            </a:r>
            <a:r>
              <a:rPr lang="en-GB" altLang="x-none" b="1" dirty="0">
                <a:solidFill>
                  <a:srgbClr val="002060"/>
                </a:solidFill>
                <a:latin typeface="Calibri" charset="0"/>
                <a:ea typeface="ヒラギノ角ゴ Pro W3" charset="-128"/>
              </a:rPr>
              <a:t>max. 60%</a:t>
            </a:r>
            <a:r>
              <a:rPr lang="en-GB" altLang="x-none" dirty="0">
                <a:solidFill>
                  <a:srgbClr val="002060"/>
                </a:solidFill>
                <a:latin typeface="Calibri" charset="0"/>
                <a:ea typeface="ヒラギノ角ゴ Pro W3" charset="-128"/>
              </a:rPr>
              <a:t> </a:t>
            </a:r>
          </a:p>
          <a:p>
            <a:pPr marL="446088" lvl="1" indent="-204788" eaLnBrk="1" hangingPunct="1"/>
            <a:r>
              <a:rPr lang="en-GB" altLang="x-none" dirty="0">
                <a:solidFill>
                  <a:srgbClr val="002060"/>
                </a:solidFill>
                <a:latin typeface="Calibri" charset="0"/>
                <a:ea typeface="ヒラギノ角ゴ Pro W3" charset="-128"/>
              </a:rPr>
              <a:t>NAT/BIO under specific conditions linked to conservation actions on priority habitat/species: max.</a:t>
            </a:r>
            <a:r>
              <a:rPr lang="en-GB" altLang="x-none" b="1" dirty="0">
                <a:solidFill>
                  <a:srgbClr val="002060"/>
                </a:solidFill>
                <a:latin typeface="Calibri" charset="0"/>
                <a:ea typeface="ヒラギノ角ゴ Pro W3" charset="-128"/>
              </a:rPr>
              <a:t>75% </a:t>
            </a:r>
          </a:p>
        </p:txBody>
      </p:sp>
    </p:spTree>
    <p:extLst>
      <p:ext uri="{BB962C8B-B14F-4D97-AF65-F5344CB8AC3E}">
        <p14:creationId xmlns:p14="http://schemas.microsoft.com/office/powerpoint/2010/main" val="2222717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TextBox 4"/>
          <p:cNvSpPr txBox="1">
            <a:spLocks noChangeArrowheads="1"/>
          </p:cNvSpPr>
          <p:nvPr/>
        </p:nvSpPr>
        <p:spPr bwMode="auto">
          <a:xfrm>
            <a:off x="1805110" y="1697883"/>
            <a:ext cx="733889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l" defTabSz="914400" rtl="0" eaLnBrk="1" fontAlgn="auto" latinLnBrk="0" hangingPunct="1">
              <a:lnSpc>
                <a:spcPct val="100000"/>
              </a:lnSpc>
              <a:spcBef>
                <a:spcPct val="0"/>
              </a:spcBef>
              <a:spcAft>
                <a:spcPts val="0"/>
              </a:spcAft>
              <a:buClr>
                <a:srgbClr val="97B42A"/>
              </a:buClr>
              <a:buSzTx/>
              <a:buFontTx/>
              <a:buNone/>
              <a:tabLst/>
              <a:defRPr/>
            </a:pPr>
            <a:r>
              <a:rPr kumimoji="0" lang="pt-PT" altLang="en-US" sz="3600" b="1" i="0" u="none" strike="noStrike" kern="1200" cap="none" spc="0" normalizeH="0" baseline="0" noProof="0" dirty="0">
                <a:ln>
                  <a:noFill/>
                </a:ln>
                <a:solidFill>
                  <a:srgbClr val="97B42A"/>
                </a:solidFill>
                <a:effectLst/>
                <a:uLnTx/>
                <a:uFillTx/>
                <a:latin typeface="Arial" charset="0"/>
                <a:ea typeface="+mn-ea"/>
                <a:cs typeface="Arial" charset="0"/>
              </a:rPr>
              <a:t>7,200+</a:t>
            </a:r>
            <a:r>
              <a:rPr kumimoji="0" lang="pt-PT" altLang="en-US" sz="2600" b="0" i="0" u="none" strike="noStrike" kern="1200" cap="none" spc="0" normalizeH="0" baseline="0" noProof="0" dirty="0">
                <a:ln>
                  <a:noFill/>
                </a:ln>
                <a:solidFill>
                  <a:srgbClr val="006AB3"/>
                </a:solidFill>
                <a:effectLst/>
                <a:uLnTx/>
                <a:uFillTx/>
                <a:latin typeface="Arial" charset="0"/>
                <a:ea typeface="+mn-ea"/>
                <a:cs typeface="Arial" charset="0"/>
              </a:rPr>
              <a:t> </a:t>
            </a:r>
            <a:r>
              <a:rPr kumimoji="0" lang="pt-PT" altLang="en-US" sz="2400" b="0" i="0" u="none" strike="noStrike" kern="1200" cap="none" spc="0" normalizeH="0" baseline="0" noProof="0" dirty="0">
                <a:ln>
                  <a:noFill/>
                </a:ln>
                <a:solidFill>
                  <a:srgbClr val="003068"/>
                </a:solidFill>
                <a:effectLst/>
                <a:uLnTx/>
                <a:uFillTx/>
                <a:latin typeface="Arial" charset="0"/>
                <a:ea typeface="+mn-ea"/>
                <a:cs typeface="Arial" charset="0"/>
              </a:rPr>
              <a:t>signatory cities, </a:t>
            </a:r>
          </a:p>
          <a:p>
            <a:pPr marL="0" marR="0" lvl="0" indent="0" algn="l" defTabSz="914400" rtl="0" eaLnBrk="1" fontAlgn="auto" latinLnBrk="0" hangingPunct="1">
              <a:lnSpc>
                <a:spcPct val="100000"/>
              </a:lnSpc>
              <a:spcBef>
                <a:spcPct val="0"/>
              </a:spcBef>
              <a:spcAft>
                <a:spcPts val="0"/>
              </a:spcAft>
              <a:buClr>
                <a:srgbClr val="97B42A"/>
              </a:buClr>
              <a:buSzTx/>
              <a:buFontTx/>
              <a:buNone/>
              <a:tabLst/>
              <a:defRPr/>
            </a:pPr>
            <a:r>
              <a:rPr kumimoji="0" lang="pt-PT" altLang="en-US" sz="2000" b="1" i="0" u="none" strike="noStrike" kern="1200" cap="none" spc="0" normalizeH="0" baseline="0" noProof="0" dirty="0">
                <a:ln>
                  <a:noFill/>
                </a:ln>
                <a:solidFill>
                  <a:srgbClr val="FFC000"/>
                </a:solidFill>
                <a:effectLst/>
                <a:uLnTx/>
                <a:uFillTx/>
                <a:latin typeface="Arial" charset="0"/>
                <a:ea typeface="+mn-ea"/>
                <a:cs typeface="Arial" charset="0"/>
              </a:rPr>
              <a:t>Incl. </a:t>
            </a:r>
            <a:r>
              <a:rPr kumimoji="0" lang="pt-PT" altLang="en-US" sz="3600" b="1" i="0" u="none" strike="noStrike" kern="1200" cap="none" spc="0" normalizeH="0" baseline="0" noProof="0" dirty="0">
                <a:ln>
                  <a:noFill/>
                </a:ln>
                <a:solidFill>
                  <a:srgbClr val="FFC000"/>
                </a:solidFill>
                <a:effectLst/>
                <a:uLnTx/>
                <a:uFillTx/>
                <a:latin typeface="Arial" charset="0"/>
                <a:ea typeface="+mn-ea"/>
                <a:cs typeface="Arial" charset="0"/>
              </a:rPr>
              <a:t>540+ </a:t>
            </a:r>
            <a:r>
              <a:rPr kumimoji="0" lang="pt-PT" altLang="en-US" sz="2400" b="0" i="0" u="none" strike="noStrike" kern="1200" cap="none" spc="0" normalizeH="0" baseline="0" noProof="0" dirty="0">
                <a:ln>
                  <a:noFill/>
                </a:ln>
                <a:solidFill>
                  <a:srgbClr val="003068"/>
                </a:solidFill>
                <a:effectLst/>
                <a:uLnTx/>
                <a:uFillTx/>
                <a:latin typeface="Arial" charset="0"/>
                <a:ea typeface="+mn-ea"/>
                <a:cs typeface="Arial" charset="0"/>
              </a:rPr>
              <a:t>signatories to the new Covenant of Mayors for Climate &amp; Energy</a:t>
            </a:r>
          </a:p>
          <a:p>
            <a:pPr marL="0" marR="0" lvl="0" indent="0" algn="l" defTabSz="914400" rtl="0" eaLnBrk="1" fontAlgn="auto" latinLnBrk="0" hangingPunct="1">
              <a:lnSpc>
                <a:spcPct val="100000"/>
              </a:lnSpc>
              <a:spcBef>
                <a:spcPct val="0"/>
              </a:spcBef>
              <a:spcAft>
                <a:spcPts val="0"/>
              </a:spcAft>
              <a:buClr>
                <a:srgbClr val="97B42A"/>
              </a:buClr>
              <a:buSzTx/>
              <a:buFont typeface="Arial" charset="0"/>
              <a:buNone/>
              <a:tabLst/>
              <a:defRPr/>
            </a:pPr>
            <a:r>
              <a:rPr kumimoji="0" lang="pt-PT" altLang="en-US" sz="2600" b="1" i="0" u="none" strike="noStrike" kern="1200" cap="none" spc="0" normalizeH="0" baseline="0" noProof="0" dirty="0">
                <a:ln>
                  <a:noFill/>
                </a:ln>
                <a:solidFill>
                  <a:srgbClr val="97B42A"/>
                </a:solidFill>
                <a:effectLst/>
                <a:uLnTx/>
                <a:uFillTx/>
                <a:latin typeface="Arial" charset="0"/>
                <a:ea typeface="+mn-ea"/>
                <a:cs typeface="Arial" charset="0"/>
              </a:rPr>
              <a:t>	</a:t>
            </a:r>
            <a:r>
              <a:rPr kumimoji="0" lang="pt-PT" altLang="en-US" sz="2000" b="1" i="0" u="none" strike="noStrike" kern="1200" cap="none" spc="0" normalizeH="0" baseline="0" noProof="0" dirty="0">
                <a:ln>
                  <a:noFill/>
                </a:ln>
                <a:solidFill>
                  <a:srgbClr val="97B42A"/>
                </a:solidFill>
                <a:effectLst/>
                <a:uLnTx/>
                <a:uFillTx/>
                <a:latin typeface="Arial" charset="0"/>
                <a:ea typeface="+mn-ea"/>
                <a:cs typeface="Arial" charset="0"/>
              </a:rPr>
              <a:t>ca. </a:t>
            </a:r>
            <a:r>
              <a:rPr kumimoji="0" lang="pt-PT" altLang="en-US" sz="3600" b="1" i="0" u="none" strike="noStrike" kern="1200" cap="none" spc="0" normalizeH="0" baseline="0" noProof="0" dirty="0">
                <a:ln>
                  <a:noFill/>
                </a:ln>
                <a:solidFill>
                  <a:srgbClr val="97B42A"/>
                </a:solidFill>
                <a:effectLst/>
                <a:uLnTx/>
                <a:uFillTx/>
                <a:latin typeface="Arial" charset="0"/>
                <a:ea typeface="+mn-ea"/>
                <a:cs typeface="Arial" charset="0"/>
              </a:rPr>
              <a:t>360 </a:t>
            </a:r>
            <a:r>
              <a:rPr kumimoji="0" lang="pt-PT" altLang="en-US" sz="2400" b="0" i="0" u="none" strike="noStrike" kern="1200" cap="none" spc="0" normalizeH="0" baseline="0" noProof="0" dirty="0">
                <a:ln>
                  <a:noFill/>
                </a:ln>
                <a:solidFill>
                  <a:srgbClr val="003068"/>
                </a:solidFill>
                <a:effectLst/>
                <a:uLnTx/>
                <a:uFillTx/>
                <a:latin typeface="Arial" charset="0"/>
                <a:ea typeface="+mn-ea"/>
                <a:cs typeface="Arial" charset="0"/>
              </a:rPr>
              <a:t>regions, provinces, associations, local &amp; regional energy agencies</a:t>
            </a:r>
          </a:p>
          <a:p>
            <a:pPr marL="0" marR="0" lvl="0" indent="0" algn="l" defTabSz="914400" rtl="0" eaLnBrk="1" fontAlgn="auto" latinLnBrk="0" hangingPunct="1">
              <a:lnSpc>
                <a:spcPct val="100000"/>
              </a:lnSpc>
              <a:spcBef>
                <a:spcPct val="0"/>
              </a:spcBef>
              <a:spcAft>
                <a:spcPts val="0"/>
              </a:spcAft>
              <a:buClr>
                <a:srgbClr val="97B42A"/>
              </a:buClr>
              <a:buSzTx/>
              <a:buFontTx/>
              <a:buNone/>
              <a:tabLst/>
              <a:defRPr/>
            </a:pPr>
            <a:r>
              <a:rPr kumimoji="0" lang="pt-PT" altLang="en-US" sz="2600" b="1" i="0" u="none" strike="noStrike" kern="1200" cap="none" spc="0" normalizeH="0" baseline="0" noProof="0" dirty="0">
                <a:ln>
                  <a:noFill/>
                </a:ln>
                <a:solidFill>
                  <a:srgbClr val="97B42A"/>
                </a:solidFill>
                <a:effectLst/>
                <a:uLnTx/>
                <a:uFillTx/>
                <a:latin typeface="Arial" charset="0"/>
                <a:ea typeface="+mn-ea"/>
                <a:cs typeface="Arial" charset="0"/>
              </a:rPr>
              <a:t>		</a:t>
            </a:r>
            <a:r>
              <a:rPr kumimoji="0" lang="pt-PT" altLang="en-US" sz="3600" b="1" i="0" u="none" strike="noStrike" kern="1200" cap="none" spc="0" normalizeH="0" baseline="0" noProof="0" dirty="0">
                <a:ln>
                  <a:noFill/>
                </a:ln>
                <a:solidFill>
                  <a:srgbClr val="97B42A"/>
                </a:solidFill>
                <a:effectLst/>
                <a:uLnTx/>
                <a:uFillTx/>
                <a:latin typeface="Arial" charset="0"/>
                <a:ea typeface="+mn-ea"/>
                <a:cs typeface="Arial" charset="0"/>
              </a:rPr>
              <a:t>35+ </a:t>
            </a:r>
            <a:r>
              <a:rPr kumimoji="0" lang="pt-PT" altLang="en-US" sz="2400" b="0" i="0" u="none" strike="noStrike" kern="1200" cap="none" spc="0" normalizeH="0" baseline="0" noProof="0" dirty="0">
                <a:ln>
                  <a:noFill/>
                </a:ln>
                <a:solidFill>
                  <a:srgbClr val="003068"/>
                </a:solidFill>
                <a:effectLst/>
                <a:uLnTx/>
                <a:uFillTx/>
                <a:latin typeface="Arial" charset="0"/>
                <a:ea typeface="+mn-ea"/>
                <a:cs typeface="Arial" charset="0"/>
              </a:rPr>
              <a:t>Associated Partners</a:t>
            </a:r>
          </a:p>
        </p:txBody>
      </p:sp>
      <p:sp>
        <p:nvSpPr>
          <p:cNvPr id="86021" name="TextBox 5"/>
          <p:cNvSpPr txBox="1">
            <a:spLocks noChangeArrowheads="1"/>
          </p:cNvSpPr>
          <p:nvPr/>
        </p:nvSpPr>
        <p:spPr bwMode="auto">
          <a:xfrm>
            <a:off x="467544" y="5109661"/>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PT" altLang="en-US" sz="3600" b="1" i="0" u="none" strike="noStrike" kern="1200" cap="none" spc="0" normalizeH="0" baseline="0" noProof="0" dirty="0">
                <a:ln>
                  <a:noFill/>
                </a:ln>
                <a:solidFill>
                  <a:srgbClr val="97B42A"/>
                </a:solidFill>
                <a:effectLst/>
                <a:uLnTx/>
                <a:uFillTx/>
                <a:latin typeface="Arial" charset="0"/>
                <a:ea typeface="+mn-ea"/>
                <a:cs typeface="Arial" charset="0"/>
              </a:rPr>
              <a:t>5,600+</a:t>
            </a:r>
            <a:r>
              <a:rPr kumimoji="0" lang="pt-PT" altLang="en-US" sz="2600" b="0" i="0" u="none" strike="noStrike" kern="1200" cap="none" spc="0" normalizeH="0" baseline="0" noProof="0" dirty="0">
                <a:ln>
                  <a:noFill/>
                </a:ln>
                <a:solidFill>
                  <a:srgbClr val="006AB3"/>
                </a:solidFill>
                <a:effectLst/>
                <a:uLnTx/>
                <a:uFillTx/>
                <a:latin typeface="Arial" charset="0"/>
                <a:ea typeface="+mn-ea"/>
                <a:cs typeface="Arial" charset="0"/>
              </a:rPr>
              <a:t> </a:t>
            </a:r>
            <a:endParaRPr kumimoji="0" lang="pt-PT" altLang="en-US" sz="2600" b="0" i="0" u="sng" strike="noStrike" kern="1200" cap="none" spc="0" normalizeH="0" baseline="0" noProof="0" dirty="0">
              <a:ln>
                <a:noFill/>
              </a:ln>
              <a:solidFill>
                <a:srgbClr val="006AB3"/>
              </a:solidFill>
              <a:effectLst/>
              <a:uLnTx/>
              <a:uFillTx/>
              <a:latin typeface="Arial" charset="0"/>
              <a:ea typeface="+mn-ea"/>
              <a:cs typeface="Arial"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pt-PT" altLang="en-US" sz="2400" b="0" i="0" u="none" strike="noStrike" kern="1200" cap="none" spc="0" normalizeH="0" baseline="0" noProof="0" dirty="0">
                <a:ln>
                  <a:noFill/>
                </a:ln>
                <a:solidFill>
                  <a:srgbClr val="003068"/>
                </a:solidFill>
                <a:effectLst/>
                <a:uLnTx/>
                <a:uFillTx/>
                <a:latin typeface="Arial" charset="0"/>
                <a:ea typeface="+mn-ea"/>
                <a:cs typeface="Arial" charset="0"/>
              </a:rPr>
              <a:t>Action Plans developed</a:t>
            </a:r>
          </a:p>
        </p:txBody>
      </p:sp>
      <p:sp>
        <p:nvSpPr>
          <p:cNvPr id="86022" name="TextBox 8"/>
          <p:cNvSpPr txBox="1">
            <a:spLocks noChangeArrowheads="1"/>
          </p:cNvSpPr>
          <p:nvPr/>
        </p:nvSpPr>
        <p:spPr bwMode="auto">
          <a:xfrm>
            <a:off x="5004048" y="5035726"/>
            <a:ext cx="3930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PT" altLang="en-US" sz="2600" b="1" i="0" u="none" strike="noStrike" kern="1200" cap="none" spc="0" normalizeH="0" baseline="0" noProof="0" dirty="0">
                <a:ln>
                  <a:noFill/>
                </a:ln>
                <a:solidFill>
                  <a:srgbClr val="97B42A"/>
                </a:solidFill>
                <a:effectLst/>
                <a:uLnTx/>
                <a:uFillTx/>
                <a:latin typeface="Arial" charset="0"/>
                <a:ea typeface="+mn-ea"/>
                <a:cs typeface="Arial" charset="0"/>
              </a:rPr>
              <a:t>... </a:t>
            </a:r>
            <a:r>
              <a:rPr kumimoji="0" lang="pt-PT" altLang="en-US" sz="2600" b="0" i="0" u="none" strike="noStrike" kern="1200" cap="none" spc="0" normalizeH="0" baseline="0" noProof="0" dirty="0">
                <a:ln>
                  <a:noFill/>
                </a:ln>
                <a:solidFill>
                  <a:srgbClr val="003068"/>
                </a:solidFill>
                <a:effectLst/>
                <a:uLnTx/>
                <a:uFillTx/>
                <a:latin typeface="Arial" charset="0"/>
                <a:ea typeface="+mn-ea"/>
                <a:cs typeface="Arial" charset="0"/>
              </a:rPr>
              <a:t>average </a:t>
            </a:r>
            <a:r>
              <a:rPr kumimoji="0" lang="pt-PT" altLang="en-US" sz="2400" b="0" i="0" u="none" strike="noStrike" kern="1200" cap="none" spc="0" normalizeH="0" baseline="0" noProof="0" dirty="0">
                <a:ln>
                  <a:noFill/>
                </a:ln>
                <a:solidFill>
                  <a:srgbClr val="003068"/>
                </a:solidFill>
                <a:effectLst/>
                <a:uLnTx/>
                <a:uFillTx/>
                <a:latin typeface="Arial" charset="0"/>
                <a:ea typeface="+mn-ea"/>
                <a:cs typeface="Arial" charset="0"/>
              </a:rPr>
              <a:t>CO</a:t>
            </a:r>
            <a:r>
              <a:rPr kumimoji="0" lang="pt-PT" altLang="en-US" sz="2400" b="0" i="0" u="none" strike="noStrike" kern="1200" cap="none" spc="0" normalizeH="0" baseline="-25000" noProof="0" dirty="0">
                <a:ln>
                  <a:noFill/>
                </a:ln>
                <a:solidFill>
                  <a:srgbClr val="003068"/>
                </a:solidFill>
                <a:effectLst/>
                <a:uLnTx/>
                <a:uFillTx/>
                <a:latin typeface="Arial" charset="0"/>
                <a:ea typeface="+mn-ea"/>
                <a:cs typeface="Arial" charset="0"/>
              </a:rPr>
              <a:t>2</a:t>
            </a:r>
            <a:r>
              <a:rPr kumimoji="0" lang="pt-PT" altLang="en-US" sz="2400" b="0" i="0" u="none" strike="noStrike" kern="1200" cap="none" spc="0" normalizeH="0" baseline="0" noProof="0" dirty="0">
                <a:ln>
                  <a:noFill/>
                </a:ln>
                <a:solidFill>
                  <a:srgbClr val="003068"/>
                </a:solidFill>
                <a:effectLst/>
                <a:uLnTx/>
                <a:uFillTx/>
                <a:latin typeface="Arial" charset="0"/>
                <a:ea typeface="+mn-ea"/>
                <a:cs typeface="Arial" charset="0"/>
              </a:rPr>
              <a:t>-emission reduction of about</a:t>
            </a:r>
            <a:r>
              <a:rPr kumimoji="0" lang="pt-PT" altLang="en-US" sz="2600" b="1" i="0" u="none" strike="noStrike" kern="1200" cap="none" spc="0" normalizeH="0" baseline="0" noProof="0" dirty="0">
                <a:ln>
                  <a:noFill/>
                </a:ln>
                <a:solidFill>
                  <a:srgbClr val="003068"/>
                </a:solidFill>
                <a:effectLst/>
                <a:uLnTx/>
                <a:uFillTx/>
                <a:latin typeface="Arial" charset="0"/>
                <a:ea typeface="+mn-ea"/>
                <a:cs typeface="Arial" charset="0"/>
              </a:rPr>
              <a:t> </a:t>
            </a:r>
            <a:r>
              <a:rPr kumimoji="0" lang="pt-PT" altLang="en-US" sz="3600" b="1" i="0" u="none" strike="noStrike" kern="1200" cap="none" spc="0" normalizeH="0" baseline="0" noProof="0" dirty="0">
                <a:ln>
                  <a:noFill/>
                </a:ln>
                <a:solidFill>
                  <a:srgbClr val="97B42A"/>
                </a:solidFill>
                <a:effectLst/>
                <a:uLnTx/>
                <a:uFillTx/>
                <a:latin typeface="Arial" charset="0"/>
                <a:ea typeface="+mn-ea"/>
                <a:cs typeface="Arial" charset="0"/>
              </a:rPr>
              <a:t>27%</a:t>
            </a:r>
            <a:r>
              <a:rPr kumimoji="0" lang="pt-PT" altLang="en-US" sz="2600" b="0" i="0" u="none" strike="noStrike" kern="1200" cap="none" spc="0" normalizeH="0" baseline="0" noProof="0" dirty="0">
                <a:ln>
                  <a:noFill/>
                </a:ln>
                <a:solidFill>
                  <a:srgbClr val="006AB3"/>
                </a:solidFill>
                <a:effectLst/>
                <a:uLnTx/>
                <a:uFillTx/>
                <a:latin typeface="Arial" charset="0"/>
                <a:ea typeface="+mn-ea"/>
                <a:cs typeface="Arial" charset="0"/>
              </a:rPr>
              <a:t> </a:t>
            </a:r>
            <a:r>
              <a:rPr kumimoji="0" lang="pt-PT" altLang="en-US" sz="2400" b="0" i="0" u="none" strike="noStrike" kern="1200" cap="none" spc="0" normalizeH="0" baseline="0" noProof="0" dirty="0">
                <a:ln>
                  <a:noFill/>
                </a:ln>
                <a:solidFill>
                  <a:srgbClr val="003068"/>
                </a:solidFill>
                <a:effectLst/>
                <a:uLnTx/>
                <a:uFillTx/>
                <a:latin typeface="Arial" charset="0"/>
                <a:ea typeface="+mn-ea"/>
                <a:cs typeface="Arial" charset="0"/>
              </a:rPr>
              <a:t>by 2020</a:t>
            </a:r>
          </a:p>
        </p:txBody>
      </p:sp>
      <p:sp>
        <p:nvSpPr>
          <p:cNvPr id="9" name="Textfeld 1"/>
          <p:cNvSpPr txBox="1"/>
          <p:nvPr/>
        </p:nvSpPr>
        <p:spPr>
          <a:xfrm>
            <a:off x="1682811" y="214152"/>
            <a:ext cx="5615865"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3600" b="0" i="0" u="none" strike="noStrike" kern="1200" cap="none" spc="0" normalizeH="0" baseline="0" noProof="0" dirty="0">
                <a:ln>
                  <a:noFill/>
                </a:ln>
                <a:solidFill>
                  <a:srgbClr val="003068"/>
                </a:solidFill>
                <a:effectLst/>
                <a:uLnTx/>
                <a:uFillTx/>
                <a:latin typeface="Arial" charset="0"/>
                <a:ea typeface="+mn-ea"/>
                <a:cs typeface="Arial" charset="0"/>
              </a:rPr>
              <a:t>The Covenant of Mayors in key figures</a:t>
            </a: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065" y="1666640"/>
            <a:ext cx="1193342" cy="2072773"/>
          </a:xfrm>
          <a:prstGeom prst="rect">
            <a:avLst/>
          </a:prstGeom>
        </p:spPr>
      </p:pic>
      <p:sp>
        <p:nvSpPr>
          <p:cNvPr id="3" name="Flèche vers le bas 2"/>
          <p:cNvSpPr/>
          <p:nvPr/>
        </p:nvSpPr>
        <p:spPr>
          <a:xfrm>
            <a:off x="1007709" y="4471066"/>
            <a:ext cx="360039" cy="456525"/>
          </a:xfrm>
          <a:prstGeom prst="downArrow">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Flèche vers le bas 10"/>
          <p:cNvSpPr/>
          <p:nvPr/>
        </p:nvSpPr>
        <p:spPr>
          <a:xfrm rot="16200000">
            <a:off x="4082462" y="5710590"/>
            <a:ext cx="360039" cy="456525"/>
          </a:xfrm>
          <a:prstGeom prst="downArrow">
            <a:avLst/>
          </a:prstGeom>
          <a:solidFill>
            <a:srgbClr val="009999"/>
          </a:solid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5525184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6" name="Rectangle 6"/>
          <p:cNvSpPr>
            <a:spLocks noGrp="1" noChangeArrowheads="1"/>
          </p:cNvSpPr>
          <p:nvPr>
            <p:ph type="subTitle" idx="1"/>
          </p:nvPr>
        </p:nvSpPr>
        <p:spPr>
          <a:xfrm>
            <a:off x="755576" y="2276872"/>
            <a:ext cx="7761256" cy="432048"/>
          </a:xfrm>
        </p:spPr>
        <p:txBody>
          <a:bodyPr>
            <a:noAutofit/>
          </a:bodyPr>
          <a:lstStyle/>
          <a:p>
            <a:r>
              <a:rPr lang="en-GB" altLang="en-US" sz="3200" b="1" i="0" dirty="0">
                <a:cs typeface="Calibri" panose="020F0502020204030204" pitchFamily="34" charset="0"/>
              </a:rPr>
              <a:t>Applying successfully</a:t>
            </a:r>
            <a:endParaRPr lang="en-GB" altLang="en-US" sz="2400" b="1" dirty="0"/>
          </a:p>
          <a:p>
            <a:r>
              <a:rPr lang="fr-BE" altLang="en-US" b="1" dirty="0"/>
              <a:t>A good application </a:t>
            </a:r>
            <a:r>
              <a:rPr lang="fr-BE" altLang="en-US" b="1" dirty="0" err="1"/>
              <a:t>under</a:t>
            </a:r>
            <a:r>
              <a:rPr lang="fr-BE" altLang="en-US" b="1" dirty="0"/>
              <a:t> </a:t>
            </a:r>
          </a:p>
          <a:p>
            <a:r>
              <a:rPr lang="fr-BE" altLang="en-US" sz="2400" b="1" dirty="0">
                <a:solidFill>
                  <a:srgbClr val="FF0000"/>
                </a:solidFill>
                <a:effectLst>
                  <a:outerShdw blurRad="38100" dist="38100" dir="2700000" algn="tl">
                    <a:srgbClr val="000000">
                      <a:alpha val="43137"/>
                    </a:srgbClr>
                  </a:outerShdw>
                </a:effectLst>
              </a:rPr>
              <a:t>LIFE </a:t>
            </a:r>
            <a:r>
              <a:rPr lang="fr-BE" altLang="en-US" sz="2400" b="1" dirty="0" err="1">
                <a:solidFill>
                  <a:srgbClr val="FF0000"/>
                </a:solidFill>
                <a:effectLst>
                  <a:outerShdw blurRad="38100" dist="38100" dir="2700000" algn="tl">
                    <a:srgbClr val="000000">
                      <a:alpha val="43137"/>
                    </a:srgbClr>
                  </a:outerShdw>
                </a:effectLst>
              </a:rPr>
              <a:t>Climate</a:t>
            </a:r>
            <a:r>
              <a:rPr lang="fr-BE" altLang="en-US" sz="2400" b="1" dirty="0">
                <a:solidFill>
                  <a:srgbClr val="FF0000"/>
                </a:solidFill>
                <a:effectLst>
                  <a:outerShdw blurRad="38100" dist="38100" dir="2700000" algn="tl">
                    <a:srgbClr val="000000">
                      <a:alpha val="43137"/>
                    </a:srgbClr>
                  </a:outerShdw>
                </a:effectLst>
              </a:rPr>
              <a:t> Action</a:t>
            </a:r>
            <a:endParaRPr lang="en-GB" altLang="en-US" sz="2400"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973320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bwMode="auto">
          <a:xfrm>
            <a:off x="103976" y="1180568"/>
            <a:ext cx="8604448" cy="9350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58775" indent="0" eaLnBrk="1" hangingPunct="1"/>
            <a:r>
              <a:rPr lang="en-GB" altLang="x-none" sz="3200" cap="small" dirty="0">
                <a:solidFill>
                  <a:srgbClr val="002060"/>
                </a:solidFill>
                <a:latin typeface="Calibri" charset="0"/>
                <a:ea typeface="ヒラギノ角ゴ Pro W3" charset="-128"/>
              </a:rPr>
              <a:t>Indicative Timetable : </a:t>
            </a:r>
            <a:br>
              <a:rPr lang="en-GB" altLang="x-none" sz="3200" cap="small" dirty="0">
                <a:solidFill>
                  <a:srgbClr val="002060"/>
                </a:solidFill>
                <a:latin typeface="Calibri" charset="0"/>
                <a:ea typeface="ヒラギノ角ゴ Pro W3" charset="-128"/>
              </a:rPr>
            </a:br>
            <a:r>
              <a:rPr lang="en-GB" altLang="x-none" sz="3200" cap="small" dirty="0">
                <a:solidFill>
                  <a:srgbClr val="002060"/>
                </a:solidFill>
                <a:latin typeface="Calibri" charset="0"/>
                <a:ea typeface="ヒラギノ角ゴ Pro W3" charset="-128"/>
              </a:rPr>
              <a:t>Application Climate Action Sub-Programme</a:t>
            </a:r>
          </a:p>
        </p:txBody>
      </p:sp>
      <p:sp>
        <p:nvSpPr>
          <p:cNvPr id="7" name="Rectangle 4">
            <a:extLst>
              <a:ext uri="{FF2B5EF4-FFF2-40B4-BE49-F238E27FC236}">
                <a16:creationId xmlns:a16="http://schemas.microsoft.com/office/drawing/2014/main" id="{68126E0D-F77E-4540-930C-053C0F427624}"/>
              </a:ext>
            </a:extLst>
          </p:cNvPr>
          <p:cNvSpPr txBox="1">
            <a:spLocks noChangeArrowheads="1"/>
          </p:cNvSpPr>
          <p:nvPr/>
        </p:nvSpPr>
        <p:spPr bwMode="auto">
          <a:xfrm>
            <a:off x="4572000" y="3175846"/>
            <a:ext cx="4032448" cy="505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marR="0" lvl="0" indent="0" algn="l" defTabSz="914400" rtl="0" eaLnBrk="1" fontAlgn="base" latinLnBrk="0" hangingPunct="1">
              <a:lnSpc>
                <a:spcPct val="100000"/>
              </a:lnSpc>
              <a:spcBef>
                <a:spcPts val="0"/>
              </a:spcBef>
              <a:spcAft>
                <a:spcPct val="0"/>
              </a:spcAft>
              <a:buClr>
                <a:srgbClr val="97BF0D">
                  <a:lumMod val="75000"/>
                </a:srgbClr>
              </a:buClr>
              <a:buSzTx/>
              <a:buFontTx/>
              <a:buNone/>
              <a:tabLst/>
              <a:defRPr/>
            </a:pPr>
            <a:r>
              <a:rPr kumimoji="0" lang="en-GB" sz="2300" b="0" i="0" u="none" strike="noStrike" kern="1200" cap="none" spc="0" normalizeH="0" baseline="0" noProof="0" dirty="0">
                <a:ln>
                  <a:noFill/>
                </a:ln>
                <a:solidFill>
                  <a:srgbClr val="002060"/>
                </a:solidFill>
                <a:effectLst/>
                <a:uLnTx/>
                <a:uFillTx/>
                <a:latin typeface="Calibri" panose="020F0502020204030204" pitchFamily="34" charset="0"/>
                <a:ea typeface="+mn-ea"/>
                <a:cs typeface="Calibri" panose="020F0502020204030204" pitchFamily="34" charset="0"/>
              </a:rPr>
              <a:t>   Opening of Call 2018</a:t>
            </a:r>
            <a:endParaRPr kumimoji="0" lang="en-GB" sz="2300" b="0"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endParaRPr>
          </a:p>
        </p:txBody>
      </p:sp>
      <p:sp>
        <p:nvSpPr>
          <p:cNvPr id="8" name="Rectángulo 3">
            <a:extLst>
              <a:ext uri="{FF2B5EF4-FFF2-40B4-BE49-F238E27FC236}">
                <a16:creationId xmlns:a16="http://schemas.microsoft.com/office/drawing/2014/main" id="{C4055F89-A2C6-D841-A584-4B83AE074D15}"/>
              </a:ext>
            </a:extLst>
          </p:cNvPr>
          <p:cNvSpPr/>
          <p:nvPr/>
        </p:nvSpPr>
        <p:spPr>
          <a:xfrm>
            <a:off x="1259632" y="4941168"/>
            <a:ext cx="7560840"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
                <a:srgbClr val="97BF0D">
                  <a:lumMod val="75000"/>
                </a:srgbClr>
              </a:buClr>
              <a:buSzTx/>
              <a:buFontTx/>
              <a:buNone/>
              <a:tabLst/>
              <a:defRPr/>
            </a:pPr>
            <a:r>
              <a:rPr kumimoji="0" lang="en-GB" sz="23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   February 2019              	Notification of applicants </a:t>
            </a:r>
          </a:p>
        </p:txBody>
      </p:sp>
      <p:sp>
        <p:nvSpPr>
          <p:cNvPr id="9" name="Flecha abajo 7">
            <a:extLst>
              <a:ext uri="{FF2B5EF4-FFF2-40B4-BE49-F238E27FC236}">
                <a16:creationId xmlns:a16="http://schemas.microsoft.com/office/drawing/2014/main" id="{B5B2ED4D-D7C0-7A41-B5A1-09C811C768F0}"/>
              </a:ext>
            </a:extLst>
          </p:cNvPr>
          <p:cNvSpPr/>
          <p:nvPr/>
        </p:nvSpPr>
        <p:spPr bwMode="auto">
          <a:xfrm>
            <a:off x="661926" y="3068961"/>
            <a:ext cx="597706" cy="2894548"/>
          </a:xfrm>
          <a:prstGeom prst="downArrow">
            <a:avLst/>
          </a:prstGeom>
          <a:solidFill>
            <a:srgbClr val="ED7D31"/>
          </a:solidFill>
          <a:ln>
            <a:noFill/>
          </a:ln>
          <a:effectLst/>
          <a:extLst/>
        </p:spPr>
        <p:txBody>
          <a:bodyPr vert="horz" wrap="square" lIns="91440" tIns="45720" rIns="91440" bIns="45720" numCol="1" rtlCol="0" anchor="ctr" anchorCtr="0" compatLnSpc="1">
            <a:prstTxWarp prst="textNoShape">
              <a:avLst/>
            </a:prstTxWarp>
          </a:bodyPr>
          <a:lstStyle/>
          <a:p>
            <a:pPr marL="3175" marR="0" lvl="0" indent="0" algn="l" defTabSz="914400" rtl="0" eaLnBrk="1" fontAlgn="base" latinLnBrk="0" hangingPunct="1">
              <a:lnSpc>
                <a:spcPct val="100000"/>
              </a:lnSpc>
              <a:spcBef>
                <a:spcPct val="0"/>
              </a:spcBef>
              <a:spcAft>
                <a:spcPct val="0"/>
              </a:spcAft>
              <a:buClrTx/>
              <a:buSzTx/>
              <a:buFontTx/>
              <a:buNone/>
              <a:tabLst/>
              <a:defRPr/>
            </a:pPr>
            <a:endParaRPr kumimoji="0" lang="es-ES" sz="1200" b="0" i="0" u="none" strike="noStrike" kern="1200" cap="none" spc="0" normalizeH="0" baseline="0" noProof="0">
              <a:ln>
                <a:noFill/>
              </a:ln>
              <a:solidFill>
                <a:srgbClr val="008000"/>
              </a:solidFill>
              <a:effectLst/>
              <a:uLnTx/>
              <a:uFillTx/>
              <a:latin typeface="Calibri" panose="020F0502020204030204" pitchFamily="34" charset="0"/>
              <a:ea typeface="ＭＳ Ｐゴシック" charset="-128"/>
              <a:cs typeface="Calibri" panose="020F0502020204030204" pitchFamily="34" charset="0"/>
            </a:endParaRPr>
          </a:p>
        </p:txBody>
      </p:sp>
      <p:sp>
        <p:nvSpPr>
          <p:cNvPr id="10" name="Rectangle 9">
            <a:extLst>
              <a:ext uri="{FF2B5EF4-FFF2-40B4-BE49-F238E27FC236}">
                <a16:creationId xmlns:a16="http://schemas.microsoft.com/office/drawing/2014/main" id="{FFC99EDF-15FB-BE4B-8E77-7ED0BEACCC45}"/>
              </a:ext>
            </a:extLst>
          </p:cNvPr>
          <p:cNvSpPr/>
          <p:nvPr/>
        </p:nvSpPr>
        <p:spPr>
          <a:xfrm>
            <a:off x="1502867" y="3789040"/>
            <a:ext cx="7173589" cy="446276"/>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3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12 September 2018               Submission of proposals</a:t>
            </a:r>
            <a:endParaRPr kumimoji="0" lang="es-ES_tradnl" sz="23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endParaRPr>
          </a:p>
        </p:txBody>
      </p:sp>
      <p:sp>
        <p:nvSpPr>
          <p:cNvPr id="11" name="Rectangle 10">
            <a:extLst>
              <a:ext uri="{FF2B5EF4-FFF2-40B4-BE49-F238E27FC236}">
                <a16:creationId xmlns:a16="http://schemas.microsoft.com/office/drawing/2014/main" id="{6AAD4162-1C8B-0343-B7FC-5DEA2B3E815F}"/>
              </a:ext>
            </a:extLst>
          </p:cNvPr>
          <p:cNvSpPr/>
          <p:nvPr/>
        </p:nvSpPr>
        <p:spPr>
          <a:xfrm>
            <a:off x="1475656" y="2514962"/>
            <a:ext cx="1566454" cy="55399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
                <a:srgbClr val="97BF0D">
                  <a:lumMod val="75000"/>
                </a:srgbClr>
              </a:buClr>
              <a:buSzTx/>
              <a:buFontTx/>
              <a:buNone/>
              <a:tabLst/>
              <a:defRPr/>
            </a:pPr>
            <a:r>
              <a:rPr kumimoji="0" lang="en-GB" sz="3000" b="1"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Timeline</a:t>
            </a:r>
          </a:p>
        </p:txBody>
      </p:sp>
      <p:sp>
        <p:nvSpPr>
          <p:cNvPr id="12" name="Rectangle 11">
            <a:extLst>
              <a:ext uri="{FF2B5EF4-FFF2-40B4-BE49-F238E27FC236}">
                <a16:creationId xmlns:a16="http://schemas.microsoft.com/office/drawing/2014/main" id="{009F3CC3-20AA-C948-8865-A8266E115974}"/>
              </a:ext>
            </a:extLst>
          </p:cNvPr>
          <p:cNvSpPr/>
          <p:nvPr/>
        </p:nvSpPr>
        <p:spPr>
          <a:xfrm>
            <a:off x="1191518" y="4365104"/>
            <a:ext cx="7412930" cy="446276"/>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300" b="0" i="0" u="none" strike="noStrike" kern="1200" cap="none" spc="0" normalizeH="0" baseline="0" noProof="0" dirty="0">
                <a:ln>
                  <a:noFill/>
                </a:ln>
                <a:solidFill>
                  <a:srgbClr val="008000"/>
                </a:solidFill>
                <a:effectLst/>
                <a:uLnTx/>
                <a:uFillTx/>
                <a:latin typeface="Calibri" panose="020F0502020204030204" pitchFamily="34" charset="0"/>
                <a:ea typeface="ＭＳ Ｐゴシック" charset="-128"/>
                <a:cs typeface="Calibri" panose="020F0502020204030204" pitchFamily="34" charset="0"/>
              </a:rPr>
              <a:t>    from September 2018</a:t>
            </a:r>
            <a:r>
              <a:rPr kumimoji="0" lang="es-ES_tradnl" sz="2300" b="0" i="0" u="none" strike="noStrike" kern="1200" cap="none" spc="0" normalizeH="0" baseline="0" noProof="0" dirty="0">
                <a:ln>
                  <a:noFill/>
                </a:ln>
                <a:solidFill>
                  <a:srgbClr val="434445"/>
                </a:solidFill>
                <a:effectLst/>
                <a:uLnTx/>
                <a:uFillTx/>
                <a:latin typeface="Calibri" panose="020F0502020204030204" pitchFamily="34" charset="0"/>
                <a:ea typeface="ＭＳ Ｐゴシック" charset="-128"/>
                <a:cs typeface="Calibri" panose="020F0502020204030204" pitchFamily="34" charset="0"/>
              </a:rPr>
              <a:t>             </a:t>
            </a:r>
            <a:r>
              <a:rPr kumimoji="0" lang="en-GB" sz="2300" b="0" i="0" u="none" strike="noStrike" kern="1200" cap="none" spc="0" normalizeH="0" baseline="0" noProof="0" dirty="0">
                <a:ln>
                  <a:noFill/>
                </a:ln>
                <a:solidFill>
                  <a:srgbClr val="008000"/>
                </a:solidFill>
                <a:effectLst/>
                <a:uLnTx/>
                <a:uFillTx/>
                <a:latin typeface="Calibri" panose="020F0502020204030204" pitchFamily="34" charset="0"/>
                <a:ea typeface="ＭＳ Ｐゴシック" charset="-128"/>
                <a:cs typeface="Calibri" panose="020F0502020204030204" pitchFamily="34" charset="0"/>
              </a:rPr>
              <a:t>Evaluation of proposals</a:t>
            </a:r>
            <a:endParaRPr kumimoji="0" lang="es-ES_tradnl" sz="2300" b="0" i="0" u="none" strike="noStrike" kern="1200" cap="none" spc="0" normalizeH="0" baseline="0" noProof="0" dirty="0">
              <a:ln>
                <a:noFill/>
              </a:ln>
              <a:solidFill>
                <a:srgbClr val="434445"/>
              </a:solidFill>
              <a:effectLst/>
              <a:uLnTx/>
              <a:uFillTx/>
              <a:latin typeface="Calibri" panose="020F0502020204030204" pitchFamily="34" charset="0"/>
              <a:ea typeface="ＭＳ Ｐゴシック" charset="-128"/>
              <a:cs typeface="Calibri" panose="020F0502020204030204" pitchFamily="34" charset="0"/>
            </a:endParaRPr>
          </a:p>
        </p:txBody>
      </p:sp>
      <p:sp>
        <p:nvSpPr>
          <p:cNvPr id="13" name="Rectangle 12">
            <a:extLst>
              <a:ext uri="{FF2B5EF4-FFF2-40B4-BE49-F238E27FC236}">
                <a16:creationId xmlns:a16="http://schemas.microsoft.com/office/drawing/2014/main" id="{693EE3EC-CFC9-AE44-80DE-3D24059E7557}"/>
              </a:ext>
            </a:extLst>
          </p:cNvPr>
          <p:cNvSpPr/>
          <p:nvPr/>
        </p:nvSpPr>
        <p:spPr>
          <a:xfrm>
            <a:off x="1259632" y="5517232"/>
            <a:ext cx="7356999" cy="446276"/>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
                <a:srgbClr val="97BF0D">
                  <a:lumMod val="75000"/>
                </a:srgbClr>
              </a:buClr>
              <a:buSzTx/>
              <a:buFontTx/>
              <a:buNone/>
              <a:tabLst/>
              <a:defRPr/>
            </a:pPr>
            <a:r>
              <a:rPr kumimoji="0" lang="en-GB" sz="2300" b="0" i="0" u="none" strike="noStrike" kern="1200" cap="none" spc="0" normalizeH="0" baseline="0" noProof="0" dirty="0">
                <a:ln>
                  <a:noFill/>
                </a:ln>
                <a:solidFill>
                  <a:srgbClr val="00B050"/>
                </a:solidFill>
                <a:effectLst/>
                <a:uLnTx/>
                <a:uFillTx/>
                <a:latin typeface="Calibri" panose="020F0502020204030204" pitchFamily="34" charset="0"/>
                <a:ea typeface="ＭＳ Ｐゴシック" charset="-128"/>
                <a:cs typeface="Calibri" panose="020F0502020204030204" pitchFamily="34" charset="0"/>
              </a:rPr>
              <a:t>   </a:t>
            </a:r>
            <a:r>
              <a:rPr kumimoji="0" lang="en-GB" sz="2300" b="0" i="0" u="none" strike="noStrike" kern="1200" cap="none" spc="0" normalizeH="0" baseline="0" noProof="0" dirty="0">
                <a:ln>
                  <a:noFill/>
                </a:ln>
                <a:solidFill>
                  <a:srgbClr val="008000"/>
                </a:solidFill>
                <a:effectLst/>
                <a:uLnTx/>
                <a:uFillTx/>
                <a:latin typeface="Calibri" panose="020F0502020204030204" pitchFamily="34" charset="0"/>
                <a:ea typeface="ＭＳ Ｐゴシック" charset="-128"/>
                <a:cs typeface="Calibri" panose="020F0502020204030204" pitchFamily="34" charset="0"/>
              </a:rPr>
              <a:t>June 2019                                  Signature of grants </a:t>
            </a:r>
          </a:p>
        </p:txBody>
      </p:sp>
      <p:cxnSp>
        <p:nvCxnSpPr>
          <p:cNvPr id="14" name="Straight Connector 13">
            <a:extLst>
              <a:ext uri="{FF2B5EF4-FFF2-40B4-BE49-F238E27FC236}">
                <a16:creationId xmlns:a16="http://schemas.microsoft.com/office/drawing/2014/main" id="{CC76E60E-0EE9-4540-B394-3E27FF870487}"/>
              </a:ext>
            </a:extLst>
          </p:cNvPr>
          <p:cNvCxnSpPr/>
          <p:nvPr/>
        </p:nvCxnSpPr>
        <p:spPr bwMode="auto">
          <a:xfrm>
            <a:off x="4283968" y="2521059"/>
            <a:ext cx="0" cy="3500229"/>
          </a:xfrm>
          <a:prstGeom prst="line">
            <a:avLst/>
          </a:prstGeom>
          <a:noFill/>
          <a:ln w="22225" cap="flat" cmpd="sng" algn="ctr">
            <a:solidFill>
              <a:schemeClr val="tx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a:extLst>
              <a:ext uri="{FF2B5EF4-FFF2-40B4-BE49-F238E27FC236}">
                <a16:creationId xmlns:a16="http://schemas.microsoft.com/office/drawing/2014/main" id="{F3225BA8-4368-664C-8199-F8B1D8543F39}"/>
              </a:ext>
            </a:extLst>
          </p:cNvPr>
          <p:cNvCxnSpPr/>
          <p:nvPr/>
        </p:nvCxnSpPr>
        <p:spPr bwMode="auto">
          <a:xfrm>
            <a:off x="1475656" y="3068960"/>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Rectangle 15">
            <a:extLst>
              <a:ext uri="{FF2B5EF4-FFF2-40B4-BE49-F238E27FC236}">
                <a16:creationId xmlns:a16="http://schemas.microsoft.com/office/drawing/2014/main" id="{07C163C1-FC32-254A-9112-C360F17AF975}"/>
              </a:ext>
            </a:extLst>
          </p:cNvPr>
          <p:cNvSpPr/>
          <p:nvPr/>
        </p:nvSpPr>
        <p:spPr>
          <a:xfrm>
            <a:off x="1502867" y="3183359"/>
            <a:ext cx="2637085" cy="446276"/>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300" b="0"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18 April 2018</a:t>
            </a:r>
            <a:endParaRPr kumimoji="0" lang="es-ES_tradnl" sz="2300" b="0" i="0" u="none" strike="noStrike" kern="1200" cap="none" spc="0" normalizeH="0" baseline="0" noProof="0" dirty="0">
              <a:ln>
                <a:noFill/>
              </a:ln>
              <a:solidFill>
                <a:srgbClr val="434445"/>
              </a:solidFill>
              <a:effectLst/>
              <a:uLnTx/>
              <a:uFillTx/>
              <a:latin typeface="Calibri" panose="020F0502020204030204" pitchFamily="34" charset="0"/>
              <a:ea typeface="ＭＳ Ｐゴシック" charset="-128"/>
              <a:cs typeface="Calibri" panose="020F0502020204030204" pitchFamily="34" charset="0"/>
            </a:endParaRPr>
          </a:p>
        </p:txBody>
      </p:sp>
      <p:sp>
        <p:nvSpPr>
          <p:cNvPr id="17" name="Rectangle 16">
            <a:extLst>
              <a:ext uri="{FF2B5EF4-FFF2-40B4-BE49-F238E27FC236}">
                <a16:creationId xmlns:a16="http://schemas.microsoft.com/office/drawing/2014/main" id="{271C4384-6216-F342-916D-68FE9924568A}"/>
              </a:ext>
            </a:extLst>
          </p:cNvPr>
          <p:cNvSpPr/>
          <p:nvPr/>
        </p:nvSpPr>
        <p:spPr>
          <a:xfrm>
            <a:off x="4796636" y="2492896"/>
            <a:ext cx="1316386" cy="55399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
                <a:srgbClr val="97BF0D">
                  <a:lumMod val="75000"/>
                </a:srgbClr>
              </a:buClr>
              <a:buSzTx/>
              <a:buFontTx/>
              <a:buNone/>
              <a:tabLst/>
              <a:defRPr/>
            </a:pPr>
            <a:r>
              <a:rPr kumimoji="0" lang="en-GB" sz="1000" b="1"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 </a:t>
            </a:r>
            <a:r>
              <a:rPr kumimoji="0" lang="en-GB" sz="3000" b="1" i="0" u="none" strike="noStrike" kern="1200" cap="none" spc="0" normalizeH="0" baseline="0" noProof="0" dirty="0">
                <a:ln>
                  <a:noFill/>
                </a:ln>
                <a:solidFill>
                  <a:srgbClr val="002060"/>
                </a:solidFill>
                <a:effectLst/>
                <a:uLnTx/>
                <a:uFillTx/>
                <a:latin typeface="Calibri" panose="020F0502020204030204" pitchFamily="34" charset="0"/>
                <a:ea typeface="ＭＳ Ｐゴシック" charset="-128"/>
                <a:cs typeface="Calibri" panose="020F0502020204030204" pitchFamily="34" charset="0"/>
              </a:rPr>
              <a:t>Phases</a:t>
            </a:r>
          </a:p>
        </p:txBody>
      </p:sp>
      <p:cxnSp>
        <p:nvCxnSpPr>
          <p:cNvPr id="18" name="Straight Connector 17">
            <a:extLst>
              <a:ext uri="{FF2B5EF4-FFF2-40B4-BE49-F238E27FC236}">
                <a16:creationId xmlns:a16="http://schemas.microsoft.com/office/drawing/2014/main" id="{B13A0C8F-426A-2C48-9757-D66B39B83291}"/>
              </a:ext>
            </a:extLst>
          </p:cNvPr>
          <p:cNvCxnSpPr/>
          <p:nvPr/>
        </p:nvCxnSpPr>
        <p:spPr bwMode="auto">
          <a:xfrm>
            <a:off x="1502868" y="3717032"/>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a:extLst>
              <a:ext uri="{FF2B5EF4-FFF2-40B4-BE49-F238E27FC236}">
                <a16:creationId xmlns:a16="http://schemas.microsoft.com/office/drawing/2014/main" id="{C7F3B4E7-7F45-1F49-9CE5-1616E7A0AADE}"/>
              </a:ext>
            </a:extLst>
          </p:cNvPr>
          <p:cNvCxnSpPr/>
          <p:nvPr/>
        </p:nvCxnSpPr>
        <p:spPr bwMode="auto">
          <a:xfrm>
            <a:off x="1475656" y="4293096"/>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a:extLst>
              <a:ext uri="{FF2B5EF4-FFF2-40B4-BE49-F238E27FC236}">
                <a16:creationId xmlns:a16="http://schemas.microsoft.com/office/drawing/2014/main" id="{B0B0732D-E45C-3B45-ABC4-90D161875846}"/>
              </a:ext>
            </a:extLst>
          </p:cNvPr>
          <p:cNvCxnSpPr/>
          <p:nvPr/>
        </p:nvCxnSpPr>
        <p:spPr bwMode="auto">
          <a:xfrm>
            <a:off x="1475656" y="4869160"/>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a:extLst>
              <a:ext uri="{FF2B5EF4-FFF2-40B4-BE49-F238E27FC236}">
                <a16:creationId xmlns:a16="http://schemas.microsoft.com/office/drawing/2014/main" id="{D33A40ED-5D66-9B44-86D0-6D709A157FBA}"/>
              </a:ext>
            </a:extLst>
          </p:cNvPr>
          <p:cNvCxnSpPr/>
          <p:nvPr/>
        </p:nvCxnSpPr>
        <p:spPr bwMode="auto">
          <a:xfrm>
            <a:off x="1475656" y="5445224"/>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a:extLst>
              <a:ext uri="{FF2B5EF4-FFF2-40B4-BE49-F238E27FC236}">
                <a16:creationId xmlns:a16="http://schemas.microsoft.com/office/drawing/2014/main" id="{334A43F7-DA9F-524A-B918-A81A5ED823B8}"/>
              </a:ext>
            </a:extLst>
          </p:cNvPr>
          <p:cNvCxnSpPr/>
          <p:nvPr/>
        </p:nvCxnSpPr>
        <p:spPr bwMode="auto">
          <a:xfrm>
            <a:off x="1475656" y="6021288"/>
            <a:ext cx="6840760" cy="0"/>
          </a:xfrm>
          <a:prstGeom prst="line">
            <a:avLst/>
          </a:prstGeom>
          <a:noFill/>
          <a:ln w="222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5" name="Picture 2" descr="Paper Plane 2">
            <a:extLst>
              <a:ext uri="{FF2B5EF4-FFF2-40B4-BE49-F238E27FC236}">
                <a16:creationId xmlns:a16="http://schemas.microsoft.com/office/drawing/2014/main" id="{07C1BF97-3F27-7445-B108-59B926E0438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64551" y="3872782"/>
            <a:ext cx="323473" cy="32347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Pen 7">
            <a:extLst>
              <a:ext uri="{FF2B5EF4-FFF2-40B4-BE49-F238E27FC236}">
                <a16:creationId xmlns:a16="http://schemas.microsoft.com/office/drawing/2014/main" id="{7E68A944-1CC4-8D40-94D1-FA1473D86B1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75356" y="5589240"/>
            <a:ext cx="312668" cy="31266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Thumb 10">
            <a:extLst>
              <a:ext uri="{FF2B5EF4-FFF2-40B4-BE49-F238E27FC236}">
                <a16:creationId xmlns:a16="http://schemas.microsoft.com/office/drawing/2014/main" id="{5A1B2896-9B99-C045-9BBD-DFEAC3ECD79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75356" y="4988712"/>
            <a:ext cx="292967" cy="29296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Text 25">
            <a:extLst>
              <a:ext uri="{FF2B5EF4-FFF2-40B4-BE49-F238E27FC236}">
                <a16:creationId xmlns:a16="http://schemas.microsoft.com/office/drawing/2014/main" id="{E87EB407-D7D5-0844-B596-E689936035B0}"/>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475356" y="4474649"/>
            <a:ext cx="288032" cy="28803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rot="1941845">
            <a:off x="5157716" y="782043"/>
            <a:ext cx="4301177" cy="923330"/>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5400" b="1" i="0" u="none" strike="noStrike" kern="1200" cap="none" spc="0" normalizeH="0" baseline="0" noProof="0" dirty="0">
                <a:ln w="22225">
                  <a:solidFill>
                    <a:srgbClr val="EB775B"/>
                  </a:solidFill>
                  <a:prstDash val="solid"/>
                </a:ln>
                <a:solidFill>
                  <a:srgbClr val="EB775B">
                    <a:lumMod val="40000"/>
                    <a:lumOff val="60000"/>
                  </a:srgbClr>
                </a:solidFill>
                <a:effectLst/>
                <a:uLnTx/>
                <a:uFillTx/>
                <a:latin typeface="Arial" charset="0"/>
                <a:ea typeface="ＭＳ Ｐゴシック" charset="-128"/>
                <a:cs typeface="+mn-cs"/>
              </a:rPr>
              <a:t>Single-stage</a:t>
            </a:r>
          </a:p>
        </p:txBody>
      </p:sp>
    </p:spTree>
    <p:extLst>
      <p:ext uri="{BB962C8B-B14F-4D97-AF65-F5344CB8AC3E}">
        <p14:creationId xmlns:p14="http://schemas.microsoft.com/office/powerpoint/2010/main" val="25760178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bwMode="auto">
          <a:xfrm>
            <a:off x="0" y="1558925"/>
            <a:ext cx="5040313" cy="935038"/>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58775" indent="0" eaLnBrk="1" hangingPunct="1"/>
            <a:r>
              <a:rPr lang="en-GB" altLang="x-none" sz="3600" cap="small" dirty="0">
                <a:solidFill>
                  <a:srgbClr val="002060"/>
                </a:solidFill>
                <a:latin typeface="Calibri" charset="0"/>
                <a:ea typeface="ヒラギノ角ゴ Pro W3" charset="-128"/>
              </a:rPr>
              <a:t>Information Sources</a:t>
            </a:r>
          </a:p>
        </p:txBody>
      </p:sp>
      <p:sp>
        <p:nvSpPr>
          <p:cNvPr id="86018" name="Rectangle 3"/>
          <p:cNvSpPr>
            <a:spLocks noGrp="1" noChangeArrowheads="1"/>
          </p:cNvSpPr>
          <p:nvPr>
            <p:ph idx="1"/>
          </p:nvPr>
        </p:nvSpPr>
        <p:spPr bwMode="auto">
          <a:xfrm>
            <a:off x="0" y="2214563"/>
            <a:ext cx="9144000" cy="42481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122363" lvl="1" indent="-457200" defTabSz="457200" eaLnBrk="1" hangingPunct="1">
              <a:spcBef>
                <a:spcPts val="400"/>
              </a:spcBef>
              <a:buClr>
                <a:srgbClr val="718F0A"/>
              </a:buClr>
              <a:buSzPct val="95000"/>
              <a:buFont typeface="Wingdings" charset="2"/>
              <a:buChar char="v"/>
            </a:pPr>
            <a:r>
              <a:rPr lang="en-US" altLang="x-none" sz="2400" dirty="0">
                <a:solidFill>
                  <a:srgbClr val="002060"/>
                </a:solidFill>
                <a:latin typeface="Calibri" charset="0"/>
                <a:ea typeface="ヒラギノ角ゴ Pro W3" charset="-128"/>
              </a:rPr>
              <a:t>LIFE Web site – It contains everything you need:  </a:t>
            </a:r>
            <a:r>
              <a:rPr lang="fr-FR" altLang="x-none" dirty="0">
                <a:latin typeface="Calibri Light" charset="0"/>
                <a:ea typeface="ヒラギノ角ゴ Pro W3" charset="-128"/>
                <a:hlinkClick r:id="rId3"/>
              </a:rPr>
              <a:t>http://ec.europa.eu/environment/life/index.htm</a:t>
            </a:r>
            <a:endParaRPr lang="en-US" altLang="x-none" dirty="0">
              <a:solidFill>
                <a:srgbClr val="002060"/>
              </a:solidFill>
              <a:latin typeface="Calibri Light" charset="0"/>
              <a:ea typeface="ヒラギノ角ゴ Pro W3" charset="-128"/>
            </a:endParaRPr>
          </a:p>
          <a:p>
            <a:pPr marL="1122363" lvl="1" indent="-457200" defTabSz="457200" eaLnBrk="1" hangingPunct="1">
              <a:spcBef>
                <a:spcPts val="400"/>
              </a:spcBef>
              <a:buClr>
                <a:srgbClr val="718F0A"/>
              </a:buClr>
              <a:buSzPct val="95000"/>
              <a:buFont typeface="Wingdings" charset="2"/>
              <a:buChar char="v"/>
            </a:pPr>
            <a:r>
              <a:rPr lang="en-US" altLang="x-none" sz="2400" dirty="0">
                <a:solidFill>
                  <a:srgbClr val="002060"/>
                </a:solidFill>
                <a:latin typeface="Calibri" charset="0"/>
                <a:ea typeface="ヒラギノ角ゴ Pro W3" charset="-128"/>
              </a:rPr>
              <a:t>LIFE Regulation – priority areas</a:t>
            </a:r>
          </a:p>
          <a:p>
            <a:pPr marL="1122363" lvl="1" indent="-457200" defTabSz="457200" eaLnBrk="1" hangingPunct="1">
              <a:spcBef>
                <a:spcPts val="400"/>
              </a:spcBef>
              <a:buClr>
                <a:srgbClr val="718F0A"/>
              </a:buClr>
              <a:buSzPct val="95000"/>
              <a:buFont typeface="Wingdings" charset="2"/>
              <a:buChar char="v"/>
            </a:pPr>
            <a:r>
              <a:rPr lang="en-US" altLang="x-none" sz="2400" dirty="0">
                <a:solidFill>
                  <a:srgbClr val="002060"/>
                </a:solidFill>
                <a:latin typeface="Calibri" charset="0"/>
                <a:ea typeface="ヒラギノ角ゴ Pro W3" charset="-128"/>
              </a:rPr>
              <a:t>MAWP (Multi-annual work </a:t>
            </a:r>
            <a:r>
              <a:rPr lang="en-US" altLang="x-none" sz="2400" dirty="0" err="1">
                <a:solidFill>
                  <a:srgbClr val="002060"/>
                </a:solidFill>
                <a:latin typeface="Calibri" charset="0"/>
                <a:ea typeface="ヒラギノ角ゴ Pro W3" charset="-128"/>
              </a:rPr>
              <a:t>programme</a:t>
            </a:r>
            <a:r>
              <a:rPr lang="en-US" altLang="x-none" sz="2400" dirty="0">
                <a:solidFill>
                  <a:srgbClr val="002060"/>
                </a:solidFill>
                <a:latin typeface="Calibri" charset="0"/>
                <a:ea typeface="ヒラギノ角ゴ Pro W3" charset="-128"/>
              </a:rPr>
              <a:t>) 2018-2020</a:t>
            </a:r>
          </a:p>
          <a:p>
            <a:pPr marL="1122363" lvl="1" indent="-457200" defTabSz="457200" eaLnBrk="1" hangingPunct="1">
              <a:spcBef>
                <a:spcPts val="400"/>
              </a:spcBef>
              <a:buClr>
                <a:srgbClr val="718F0A"/>
              </a:buClr>
              <a:buSzPct val="95000"/>
              <a:buFont typeface="Wingdings" charset="2"/>
              <a:buChar char="v"/>
            </a:pPr>
            <a:r>
              <a:rPr lang="en-US" altLang="x-none" sz="2400" dirty="0">
                <a:solidFill>
                  <a:srgbClr val="002060"/>
                </a:solidFill>
                <a:latin typeface="Calibri" charset="0"/>
                <a:ea typeface="ヒラギノ角ゴ Pro W3" charset="-128"/>
              </a:rPr>
              <a:t>Application Guidelines Call 2018</a:t>
            </a:r>
          </a:p>
          <a:p>
            <a:pPr marL="1122363" lvl="1" indent="-457200" defTabSz="457200" eaLnBrk="1" hangingPunct="1">
              <a:spcBef>
                <a:spcPts val="400"/>
              </a:spcBef>
              <a:buClr>
                <a:srgbClr val="718F0A"/>
              </a:buClr>
              <a:buSzPct val="95000"/>
              <a:buFont typeface="Wingdings" charset="2"/>
              <a:buChar char="v"/>
            </a:pPr>
            <a:r>
              <a:rPr lang="en-US" altLang="x-none" sz="2400" dirty="0">
                <a:solidFill>
                  <a:srgbClr val="002060"/>
                </a:solidFill>
                <a:latin typeface="Calibri" charset="0"/>
                <a:ea typeface="ヒラギノ角ゴ Pro W3" charset="-128"/>
              </a:rPr>
              <a:t>Guides for evaluation of LIFE project proposals</a:t>
            </a:r>
          </a:p>
          <a:p>
            <a:pPr marL="1122363" lvl="1" indent="-457200" defTabSz="457200" eaLnBrk="1" hangingPunct="1">
              <a:spcBef>
                <a:spcPts val="400"/>
              </a:spcBef>
              <a:buClr>
                <a:srgbClr val="718F0A"/>
              </a:buClr>
              <a:buSzPct val="95000"/>
              <a:buFont typeface="Wingdings" charset="2"/>
              <a:buChar char="v"/>
            </a:pPr>
            <a:r>
              <a:rPr lang="en-US" altLang="x-none" sz="2400" dirty="0">
                <a:solidFill>
                  <a:srgbClr val="002060"/>
                </a:solidFill>
                <a:latin typeface="Calibri" charset="0"/>
                <a:ea typeface="ヒラギノ角ゴ Pro W3" charset="-128"/>
              </a:rPr>
              <a:t>FAQ on LIFE website</a:t>
            </a:r>
          </a:p>
          <a:p>
            <a:pPr marL="1122363" lvl="1" indent="-457200" defTabSz="457200" eaLnBrk="1" hangingPunct="1">
              <a:spcBef>
                <a:spcPts val="400"/>
              </a:spcBef>
              <a:buClr>
                <a:srgbClr val="718F0A"/>
              </a:buClr>
              <a:buSzPct val="95000"/>
              <a:buFont typeface="Wingdings" charset="2"/>
              <a:buChar char="v"/>
            </a:pPr>
            <a:r>
              <a:rPr lang="en-US" altLang="x-none" sz="2400" dirty="0">
                <a:solidFill>
                  <a:srgbClr val="002060"/>
                </a:solidFill>
                <a:latin typeface="Calibri" charset="0"/>
                <a:ea typeface="ヒラギノ角ゴ Pro W3" charset="-128"/>
              </a:rPr>
              <a:t>Support by your National Contact Point (specific information, annotated guidelines, etc.)</a:t>
            </a:r>
            <a:br>
              <a:rPr lang="en-US" altLang="x-none" sz="2400" dirty="0">
                <a:solidFill>
                  <a:srgbClr val="002060"/>
                </a:solidFill>
                <a:latin typeface="Calibri" charset="0"/>
                <a:ea typeface="ヒラギノ角ゴ Pro W3" charset="-128"/>
              </a:rPr>
            </a:br>
            <a:endParaRPr lang="en-US" altLang="x-none" sz="2400" dirty="0">
              <a:solidFill>
                <a:srgbClr val="002060"/>
              </a:solidFill>
              <a:latin typeface="Calibri" charset="0"/>
              <a:ea typeface="ヒラギノ角ゴ Pro W3" charset="-128"/>
            </a:endParaRPr>
          </a:p>
          <a:p>
            <a:pPr marL="1122363" lvl="1" indent="-457200" defTabSz="457200" eaLnBrk="1" hangingPunct="1">
              <a:spcBef>
                <a:spcPts val="400"/>
              </a:spcBef>
              <a:buFontTx/>
              <a:buBlip>
                <a:blip r:embed="rId4"/>
              </a:buBlip>
            </a:pPr>
            <a:endParaRPr lang="en-US" altLang="x-none" sz="2400" dirty="0">
              <a:solidFill>
                <a:srgbClr val="002060"/>
              </a:solidFill>
              <a:latin typeface="Calibri" charset="0"/>
              <a:ea typeface="ヒラギノ角ゴ Pro W3" charset="-128"/>
            </a:endParaRPr>
          </a:p>
          <a:p>
            <a:pPr marL="490538" indent="-457200" defTabSz="457200" eaLnBrk="1" hangingPunct="1">
              <a:buFontTx/>
              <a:buNone/>
            </a:pPr>
            <a:endParaRPr lang="en-US" altLang="x-none" sz="2400" dirty="0">
              <a:solidFill>
                <a:srgbClr val="002060"/>
              </a:solidFill>
              <a:ea typeface="ヒラギノ角ゴ Pro W3" charset="-128"/>
            </a:endParaRPr>
          </a:p>
          <a:p>
            <a:pPr marL="490538" indent="-457200" defTabSz="457200" eaLnBrk="1" hangingPunct="1"/>
            <a:endParaRPr lang="en-US" altLang="x-none" sz="2400" dirty="0">
              <a:solidFill>
                <a:srgbClr val="002060"/>
              </a:solidFill>
              <a:latin typeface="Arial" charset="0"/>
              <a:ea typeface="ヒラギノ角ゴ Pro W3" charset="-128"/>
            </a:endParaRPr>
          </a:p>
          <a:p>
            <a:pPr marL="490538" indent="-457200" defTabSz="457200" eaLnBrk="1" hangingPunct="1"/>
            <a:endParaRPr lang="en-GB" altLang="x-none" sz="2400" dirty="0">
              <a:solidFill>
                <a:srgbClr val="002060"/>
              </a:solidFill>
              <a:latin typeface="Arial" charset="0"/>
              <a:ea typeface="ヒラギノ角ゴ Pro W3" charset="-128"/>
            </a:endParaRPr>
          </a:p>
          <a:p>
            <a:pPr marL="490538" indent="-457200" defTabSz="457200" eaLnBrk="1" hangingPunct="1"/>
            <a:endParaRPr lang="en-GB" altLang="x-none" sz="2400" dirty="0">
              <a:solidFill>
                <a:srgbClr val="002060"/>
              </a:solidFill>
              <a:latin typeface="Arial" charset="0"/>
              <a:ea typeface="ヒラギノ角ゴ Pro W3" charset="-128"/>
            </a:endParaRPr>
          </a:p>
        </p:txBody>
      </p:sp>
    </p:spTree>
    <p:extLst>
      <p:ext uri="{BB962C8B-B14F-4D97-AF65-F5344CB8AC3E}">
        <p14:creationId xmlns:p14="http://schemas.microsoft.com/office/powerpoint/2010/main" val="34757668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2"/>
          <p:cNvSpPr>
            <a:spLocks noGrp="1" noChangeArrowheads="1"/>
          </p:cNvSpPr>
          <p:nvPr>
            <p:ph type="title"/>
          </p:nvPr>
        </p:nvSpPr>
        <p:spPr bwMode="auto">
          <a:xfrm>
            <a:off x="0" y="1252687"/>
            <a:ext cx="9144000" cy="5921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58775" indent="0"/>
            <a:r>
              <a:rPr lang="en-GB" altLang="x-none" sz="3600" cap="small" dirty="0">
                <a:solidFill>
                  <a:srgbClr val="002060"/>
                </a:solidFill>
                <a:latin typeface="Calibri" charset="0"/>
                <a:ea typeface="ヒラギノ角ゴ Pro W3" charset="-128"/>
              </a:rPr>
              <a:t>Climate Action Evaluation criteria</a:t>
            </a:r>
          </a:p>
        </p:txBody>
      </p:sp>
      <p:sp>
        <p:nvSpPr>
          <p:cNvPr id="144386" name="ZoneTexte 3"/>
          <p:cNvSpPr txBox="1">
            <a:spLocks noChangeArrowheads="1"/>
          </p:cNvSpPr>
          <p:nvPr/>
        </p:nvSpPr>
        <p:spPr bwMode="auto">
          <a:xfrm>
            <a:off x="5940152" y="2564904"/>
            <a:ext cx="2987824"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171450" marR="0" lvl="0" indent="-171450" algn="l" defTabSz="914400" rtl="0" eaLnBrk="0" fontAlgn="base" latinLnBrk="0" hangingPunct="0">
              <a:lnSpc>
                <a:spcPct val="100000"/>
              </a:lnSpc>
              <a:spcBef>
                <a:spcPct val="0"/>
              </a:spcBef>
              <a:spcAft>
                <a:spcPct val="0"/>
              </a:spcAft>
              <a:buClr>
                <a:srgbClr val="94A73C"/>
              </a:buClr>
              <a:buSzTx/>
              <a:buFont typeface="Wingdings" charset="2"/>
              <a:buChar char="v"/>
              <a:tabLst/>
              <a:defRPr/>
            </a:pPr>
            <a:r>
              <a:rPr kumimoji="0" lang="fr-FR" altLang="x-none" sz="2200" b="1" i="0" u="none" strike="noStrike" kern="1200" cap="none" spc="0" normalizeH="0" baseline="0" noProof="0" dirty="0">
                <a:ln>
                  <a:noFill/>
                </a:ln>
                <a:solidFill>
                  <a:srgbClr val="002060"/>
                </a:solidFill>
                <a:effectLst/>
                <a:uLnTx/>
                <a:uFillTx/>
                <a:latin typeface="Calibri" charset="0"/>
                <a:ea typeface="ＭＳ Ｐゴシック" charset="-128"/>
                <a:cs typeface="+mn-cs"/>
              </a:rPr>
              <a:t> 6 </a:t>
            </a:r>
            <a:r>
              <a:rPr kumimoji="0" lang="fr-FR" altLang="x-none" sz="2200" b="1" i="0" u="none" strike="noStrike" kern="1200" cap="none" spc="0" normalizeH="0" baseline="0" noProof="0" dirty="0" err="1">
                <a:ln>
                  <a:noFill/>
                </a:ln>
                <a:solidFill>
                  <a:srgbClr val="002060"/>
                </a:solidFill>
                <a:effectLst/>
                <a:uLnTx/>
                <a:uFillTx/>
                <a:latin typeface="Calibri" charset="0"/>
                <a:ea typeface="ＭＳ Ｐゴシック" charset="-128"/>
                <a:cs typeface="+mn-cs"/>
              </a:rPr>
              <a:t>criteria</a:t>
            </a:r>
            <a:r>
              <a:rPr kumimoji="0" lang="fr-FR" altLang="x-none" sz="2200" b="1" i="0" u="none" strike="noStrike" kern="1200" cap="none" spc="0" normalizeH="0" baseline="0" noProof="0" dirty="0">
                <a:ln>
                  <a:noFill/>
                </a:ln>
                <a:solidFill>
                  <a:srgbClr val="002060"/>
                </a:solidFill>
                <a:effectLst/>
                <a:uLnTx/>
                <a:uFillTx/>
                <a:latin typeface="Calibri" charset="0"/>
                <a:ea typeface="ＭＳ Ｐゴシック" charset="-128"/>
                <a:cs typeface="+mn-cs"/>
              </a:rPr>
              <a:t> </a:t>
            </a:r>
            <a:r>
              <a:rPr kumimoji="0" lang="fr-FR" altLang="x-none" sz="2200" b="0" i="0" u="none" strike="noStrike" kern="1200" cap="none" spc="0" normalizeH="0" baseline="0" noProof="0" dirty="0" err="1">
                <a:ln>
                  <a:noFill/>
                </a:ln>
                <a:solidFill>
                  <a:srgbClr val="002060"/>
                </a:solidFill>
                <a:effectLst/>
                <a:uLnTx/>
                <a:uFillTx/>
                <a:latin typeface="Calibri" charset="0"/>
                <a:ea typeface="ＭＳ Ｐゴシック" charset="-128"/>
                <a:cs typeface="+mn-cs"/>
              </a:rPr>
              <a:t>detailed</a:t>
            </a:r>
            <a:r>
              <a:rPr kumimoji="0" lang="fr-FR" altLang="x-none" sz="2200" b="0" i="0" u="none" strike="noStrike" kern="1200" cap="none" spc="0" normalizeH="0" baseline="0" noProof="0" dirty="0">
                <a:ln>
                  <a:noFill/>
                </a:ln>
                <a:solidFill>
                  <a:srgbClr val="002060"/>
                </a:solidFill>
                <a:effectLst/>
                <a:uLnTx/>
                <a:uFillTx/>
                <a:latin typeface="Calibri" charset="0"/>
                <a:ea typeface="ＭＳ Ｐゴシック" charset="-128"/>
                <a:cs typeface="+mn-cs"/>
              </a:rPr>
              <a:t> in:</a:t>
            </a:r>
          </a:p>
          <a:p>
            <a:pPr marL="171450" marR="0" lvl="0" indent="-171450" algn="l" defTabSz="914400" rtl="0" eaLnBrk="0" fontAlgn="base" latinLnBrk="0" hangingPunct="0">
              <a:lnSpc>
                <a:spcPct val="100000"/>
              </a:lnSpc>
              <a:spcBef>
                <a:spcPct val="0"/>
              </a:spcBef>
              <a:spcAft>
                <a:spcPct val="0"/>
              </a:spcAft>
              <a:buClr>
                <a:srgbClr val="94A73C"/>
              </a:buClr>
              <a:buSzTx/>
              <a:buFont typeface="Wingdings" charset="2"/>
              <a:buChar char="v"/>
              <a:tabLst/>
              <a:defRPr/>
            </a:pPr>
            <a:endParaRPr kumimoji="0" lang="fr-FR" altLang="x-none" sz="2400" b="0" i="0" u="none" strike="noStrike" kern="1200" cap="none" spc="0" normalizeH="0" baseline="0" noProof="0" dirty="0">
              <a:ln>
                <a:noFill/>
              </a:ln>
              <a:solidFill>
                <a:srgbClr val="002060"/>
              </a:solidFill>
              <a:effectLst/>
              <a:uLnTx/>
              <a:uFillTx/>
              <a:latin typeface="Calibri" charset="0"/>
              <a:ea typeface="ＭＳ Ｐゴシック" charset="-128"/>
              <a:cs typeface="+mn-cs"/>
            </a:endParaRPr>
          </a:p>
          <a:p>
            <a:pPr marL="914400" marR="0" lvl="1" indent="-171450" algn="l" defTabSz="914400" rtl="0" eaLnBrk="0" fontAlgn="base" latinLnBrk="0" hangingPunct="0">
              <a:lnSpc>
                <a:spcPct val="100000"/>
              </a:lnSpc>
              <a:spcBef>
                <a:spcPct val="0"/>
              </a:spcBef>
              <a:spcAft>
                <a:spcPct val="0"/>
              </a:spcAft>
              <a:buClr>
                <a:srgbClr val="94A73C"/>
              </a:buClr>
              <a:buSzTx/>
              <a:buFont typeface="Wingdings" charset="2"/>
              <a:buChar char="v"/>
              <a:tabLst/>
              <a:defRPr/>
            </a:pPr>
            <a:r>
              <a:rPr kumimoji="0" lang="fr-FR" altLang="x-none" sz="2000" b="0" i="0" u="none" strike="noStrike" kern="1200" cap="none" spc="0" normalizeH="0" baseline="0" noProof="0" dirty="0">
                <a:ln>
                  <a:noFill/>
                </a:ln>
                <a:solidFill>
                  <a:srgbClr val="002060"/>
                </a:solidFill>
                <a:effectLst/>
                <a:uLnTx/>
                <a:uFillTx/>
                <a:latin typeface="Calibri" charset="0"/>
                <a:ea typeface="ＭＳ Ｐゴシック" charset="-128"/>
                <a:cs typeface="+mn-cs"/>
              </a:rPr>
              <a:t> the </a:t>
            </a:r>
            <a:r>
              <a:rPr kumimoji="0" lang="fr-FR" altLang="x-none" sz="2000" b="0" i="0" u="none" strike="noStrike" kern="1200" cap="none" spc="0" normalizeH="0" baseline="0" noProof="0" dirty="0" err="1">
                <a:ln>
                  <a:noFill/>
                </a:ln>
                <a:solidFill>
                  <a:srgbClr val="002060"/>
                </a:solidFill>
                <a:effectLst/>
                <a:uLnTx/>
                <a:uFillTx/>
                <a:latin typeface="Calibri" charset="0"/>
                <a:ea typeface="ＭＳ Ｐゴシック" charset="-128"/>
                <a:cs typeface="+mn-cs"/>
              </a:rPr>
              <a:t>evaluation</a:t>
            </a:r>
            <a:r>
              <a:rPr kumimoji="0" lang="fr-FR" altLang="x-none" sz="2000" b="0" i="0" u="none" strike="noStrike" kern="1200" cap="none" spc="0" normalizeH="0" baseline="0" noProof="0" dirty="0">
                <a:ln>
                  <a:noFill/>
                </a:ln>
                <a:solidFill>
                  <a:srgbClr val="002060"/>
                </a:solidFill>
                <a:effectLst/>
                <a:uLnTx/>
                <a:uFillTx/>
                <a:latin typeface="Calibri" charset="0"/>
                <a:ea typeface="ＭＳ Ｐゴシック" charset="-128"/>
                <a:cs typeface="+mn-cs"/>
              </a:rPr>
              <a:t> guidelines </a:t>
            </a:r>
          </a:p>
          <a:p>
            <a:pPr marL="914400" marR="0" lvl="1" indent="-171450" algn="l" defTabSz="914400" rtl="0" eaLnBrk="0" fontAlgn="base" latinLnBrk="0" hangingPunct="0">
              <a:lnSpc>
                <a:spcPct val="100000"/>
              </a:lnSpc>
              <a:spcBef>
                <a:spcPct val="0"/>
              </a:spcBef>
              <a:spcAft>
                <a:spcPct val="0"/>
              </a:spcAft>
              <a:buClr>
                <a:srgbClr val="94A73C"/>
              </a:buClr>
              <a:buSzTx/>
              <a:buFont typeface="Wingdings" charset="2"/>
              <a:buChar char="v"/>
              <a:tabLst/>
              <a:defRPr/>
            </a:pPr>
            <a:r>
              <a:rPr kumimoji="0" lang="fr-FR" altLang="x-none" sz="2000" b="0" i="0" u="none" strike="noStrike" kern="1200" cap="none" spc="0" normalizeH="0" baseline="0" noProof="0" dirty="0">
                <a:ln>
                  <a:noFill/>
                </a:ln>
                <a:solidFill>
                  <a:srgbClr val="002060"/>
                </a:solidFill>
                <a:effectLst/>
                <a:uLnTx/>
                <a:uFillTx/>
                <a:latin typeface="Calibri" charset="0"/>
                <a:ea typeface="ＭＳ Ｐゴシック" charset="-128"/>
                <a:cs typeface="+mn-cs"/>
              </a:rPr>
              <a:t>The MAWP 2018-2020</a:t>
            </a:r>
          </a:p>
          <a:p>
            <a:pPr marL="171450" marR="0" lvl="0" indent="-171450" algn="l" defTabSz="914400" rtl="0" eaLnBrk="0" fontAlgn="base" latinLnBrk="0" hangingPunct="0">
              <a:lnSpc>
                <a:spcPct val="100000"/>
              </a:lnSpc>
              <a:spcBef>
                <a:spcPct val="0"/>
              </a:spcBef>
              <a:spcAft>
                <a:spcPct val="0"/>
              </a:spcAft>
              <a:buClr>
                <a:srgbClr val="94A73C"/>
              </a:buClr>
              <a:buSzTx/>
              <a:buFont typeface="Wingdings" charset="2"/>
              <a:buChar char="v"/>
              <a:tabLst/>
              <a:defRPr/>
            </a:pPr>
            <a:endParaRPr kumimoji="0" lang="fr-FR" altLang="x-none" sz="2400" b="0" i="0" u="none" strike="noStrike" kern="1200" cap="none" spc="0" normalizeH="0" baseline="0" noProof="0" dirty="0">
              <a:ln>
                <a:noFill/>
              </a:ln>
              <a:solidFill>
                <a:srgbClr val="002060"/>
              </a:solidFill>
              <a:effectLst/>
              <a:uLnTx/>
              <a:uFillTx/>
              <a:latin typeface="Calibri" charset="0"/>
              <a:ea typeface="ＭＳ Ｐゴシック" charset="-128"/>
              <a:cs typeface="+mn-cs"/>
            </a:endParaRPr>
          </a:p>
          <a:p>
            <a:pPr marL="171450" marR="0" lvl="0" indent="-171450" algn="l" defTabSz="914400" rtl="0" eaLnBrk="0" fontAlgn="base" latinLnBrk="0" hangingPunct="0">
              <a:lnSpc>
                <a:spcPct val="100000"/>
              </a:lnSpc>
              <a:spcBef>
                <a:spcPct val="0"/>
              </a:spcBef>
              <a:spcAft>
                <a:spcPct val="0"/>
              </a:spcAft>
              <a:buClr>
                <a:srgbClr val="94A73C"/>
              </a:buClr>
              <a:buSzTx/>
              <a:buFont typeface="Wingdings" charset="2"/>
              <a:buChar char="v"/>
              <a:tabLst/>
              <a:defRPr/>
            </a:pPr>
            <a:r>
              <a:rPr kumimoji="0" lang="fr-FR" altLang="x-none" sz="2400" b="0" i="0" u="none" strike="noStrike" kern="1200" cap="none" spc="0" normalizeH="0" baseline="0" noProof="0" dirty="0">
                <a:ln>
                  <a:noFill/>
                </a:ln>
                <a:solidFill>
                  <a:srgbClr val="002060"/>
                </a:solidFill>
                <a:effectLst/>
                <a:uLnTx/>
                <a:uFillTx/>
                <a:latin typeface="Calibri" charset="0"/>
                <a:ea typeface="ＭＳ Ｐゴシック" charset="-128"/>
                <a:cs typeface="+mn-cs"/>
              </a:rPr>
              <a:t> </a:t>
            </a:r>
            <a:r>
              <a:rPr kumimoji="0" lang="fr-FR" altLang="x-none" sz="2200" b="0" i="0" u="none" strike="noStrike" kern="1200" cap="none" spc="0" normalizeH="0" baseline="0" noProof="0" dirty="0" err="1">
                <a:ln>
                  <a:noFill/>
                </a:ln>
                <a:solidFill>
                  <a:srgbClr val="002060"/>
                </a:solidFill>
                <a:effectLst/>
                <a:uLnTx/>
                <a:uFillTx/>
                <a:latin typeface="Calibri" charset="0"/>
                <a:ea typeface="ＭＳ Ｐゴシック" charset="-128"/>
                <a:cs typeface="+mn-cs"/>
              </a:rPr>
              <a:t>Criteria</a:t>
            </a:r>
            <a:r>
              <a:rPr kumimoji="0" lang="fr-FR" altLang="x-none" sz="2200" b="0" i="0" u="none" strike="noStrike" kern="1200" cap="none" spc="0" normalizeH="0" baseline="0" noProof="0" dirty="0">
                <a:ln>
                  <a:noFill/>
                </a:ln>
                <a:solidFill>
                  <a:srgbClr val="002060"/>
                </a:solidFill>
                <a:effectLst/>
                <a:uLnTx/>
                <a:uFillTx/>
                <a:latin typeface="Calibri" charset="0"/>
                <a:ea typeface="ＭＳ Ｐゴシック" charset="-128"/>
                <a:cs typeface="+mn-cs"/>
              </a:rPr>
              <a:t> 5 &amp; 6 are bonus points</a:t>
            </a:r>
          </a:p>
        </p:txBody>
      </p:sp>
      <p:pic>
        <p:nvPicPr>
          <p:cNvPr id="8" name="Picture 7"/>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51520" y="1873553"/>
            <a:ext cx="5400600" cy="4967621"/>
          </a:xfrm>
          <a:prstGeom prst="rect">
            <a:avLst/>
          </a:prstGeom>
        </p:spPr>
      </p:pic>
    </p:spTree>
    <p:extLst>
      <p:ext uri="{BB962C8B-B14F-4D97-AF65-F5344CB8AC3E}">
        <p14:creationId xmlns:p14="http://schemas.microsoft.com/office/powerpoint/2010/main" val="31914460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3" name="Image 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2781300"/>
            <a:ext cx="9144000" cy="4076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075" name="Picture 2" descr="C:\Users\cpa\Pictures\life_logo.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5650" y="1773238"/>
            <a:ext cx="1171575" cy="846137"/>
          </a:xfrm>
          <a:prstGeom prst="rect">
            <a:avLst/>
          </a:prstGeom>
          <a:noFill/>
          <a:ln w="28575">
            <a:solidFill>
              <a:schemeClr val="bg1"/>
            </a:solidFill>
            <a:miter lim="800000"/>
            <a:headEnd/>
            <a:tailEnd/>
          </a:ln>
          <a:extLst>
            <a:ext uri="{909E8E84-426E-40dd-AFC4-6F175D3DCCD1}">
              <a14:hiddenFill xmlns="" xmlns:a14="http://schemas.microsoft.com/office/drawing/2010/main">
                <a:solidFill>
                  <a:srgbClr val="FFFFFF"/>
                </a:solidFill>
              </a14:hiddenFill>
            </a:ext>
          </a:extLst>
        </p:spPr>
      </p:pic>
      <p:sp>
        <p:nvSpPr>
          <p:cNvPr id="2" name="TextBox 1"/>
          <p:cNvSpPr txBox="1"/>
          <p:nvPr/>
        </p:nvSpPr>
        <p:spPr>
          <a:xfrm>
            <a:off x="2411760" y="1735683"/>
            <a:ext cx="3774367" cy="58477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3200" b="1" i="0" u="none" strike="noStrike" kern="1200" cap="none" spc="0" normalizeH="0" baseline="0" noProof="0" dirty="0">
                <a:ln>
                  <a:noFill/>
                </a:ln>
                <a:solidFill>
                  <a:srgbClr val="434445"/>
                </a:solidFill>
                <a:effectLst/>
                <a:uLnTx/>
                <a:uFillTx/>
                <a:latin typeface="Arial" charset="0"/>
                <a:ea typeface="ＭＳ Ｐゴシック" charset="-128"/>
                <a:cs typeface="+mn-cs"/>
              </a:rPr>
              <a:t>Writing a proposal</a:t>
            </a:r>
          </a:p>
        </p:txBody>
      </p:sp>
    </p:spTree>
    <p:extLst>
      <p:ext uri="{BB962C8B-B14F-4D97-AF65-F5344CB8AC3E}">
        <p14:creationId xmlns:p14="http://schemas.microsoft.com/office/powerpoint/2010/main" val="209815741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CHALLENGES</a:t>
            </a:r>
          </a:p>
        </p:txBody>
      </p:sp>
      <p:sp>
        <p:nvSpPr>
          <p:cNvPr id="3" name="Content Placeholder 2"/>
          <p:cNvSpPr>
            <a:spLocks noGrp="1"/>
          </p:cNvSpPr>
          <p:nvPr>
            <p:ph idx="1"/>
          </p:nvPr>
        </p:nvSpPr>
        <p:spPr/>
        <p:txBody>
          <a:bodyPr>
            <a:normAutofit lnSpcReduction="10000"/>
          </a:bodyPr>
          <a:lstStyle/>
          <a:p>
            <a:pPr lvl="0">
              <a:spcBef>
                <a:spcPts val="1200"/>
              </a:spcBef>
              <a:buClr>
                <a:srgbClr val="718F0A"/>
              </a:buClr>
              <a:buSzPct val="90000"/>
              <a:buFont typeface="Wingdings" charset="2"/>
              <a:buChar char="v"/>
            </a:pPr>
            <a:r>
              <a:rPr lang="en-US" sz="2400" dirty="0"/>
              <a:t>There is </a:t>
            </a:r>
            <a:r>
              <a:rPr lang="en-US" sz="2400" b="1" dirty="0"/>
              <a:t>significant competition </a:t>
            </a:r>
            <a:r>
              <a:rPr lang="en-US" sz="2400" dirty="0"/>
              <a:t>for LIFE funds</a:t>
            </a:r>
          </a:p>
          <a:p>
            <a:pPr lvl="0">
              <a:spcBef>
                <a:spcPts val="1200"/>
              </a:spcBef>
              <a:buClr>
                <a:srgbClr val="718F0A"/>
              </a:buClr>
              <a:buSzPct val="90000"/>
              <a:buFont typeface="Wingdings" charset="2"/>
              <a:buChar char="v"/>
            </a:pPr>
            <a:r>
              <a:rPr lang="en-US" sz="2400" dirty="0"/>
              <a:t>It takes </a:t>
            </a:r>
            <a:r>
              <a:rPr lang="en-US" sz="2400" b="1" dirty="0"/>
              <a:t>time and money to </a:t>
            </a:r>
            <a:r>
              <a:rPr lang="en-US" sz="2400" dirty="0"/>
              <a:t>prepare an application</a:t>
            </a:r>
          </a:p>
          <a:p>
            <a:pPr lvl="0">
              <a:spcBef>
                <a:spcPts val="1200"/>
              </a:spcBef>
              <a:buClr>
                <a:srgbClr val="718F0A"/>
              </a:buClr>
              <a:buSzPct val="90000"/>
              <a:buFont typeface="Wingdings" charset="2"/>
              <a:buChar char="v"/>
            </a:pPr>
            <a:r>
              <a:rPr lang="en-US" sz="2400" dirty="0"/>
              <a:t>Proposals that </a:t>
            </a:r>
            <a:r>
              <a:rPr lang="en-US" sz="2400" b="1" dirty="0"/>
              <a:t>fail are poorly prepared </a:t>
            </a:r>
            <a:r>
              <a:rPr lang="en-US" sz="2400" dirty="0"/>
              <a:t>or simply not as good as the others, funding is limited</a:t>
            </a:r>
          </a:p>
          <a:p>
            <a:pPr lvl="0">
              <a:spcBef>
                <a:spcPts val="1200"/>
              </a:spcBef>
              <a:buClr>
                <a:srgbClr val="718F0A"/>
              </a:buClr>
              <a:buSzPct val="90000"/>
              <a:buFont typeface="Wingdings" charset="2"/>
              <a:buChar char="v"/>
            </a:pPr>
            <a:r>
              <a:rPr lang="en-US" sz="2400" dirty="0"/>
              <a:t>You can't get a grant if you don't submit an application</a:t>
            </a:r>
          </a:p>
        </p:txBody>
      </p:sp>
      <p:sp>
        <p:nvSpPr>
          <p:cNvPr id="4" name="Slide Number Placeholder 3"/>
          <p:cNvSpPr>
            <a:spLocks noGrp="1"/>
          </p:cNvSpPr>
          <p:nvPr>
            <p:ph type="sldNum" sz="quarter" idx="429496729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2400" b="0" i="0" u="none" strike="noStrike" kern="1200" cap="none" spc="0" normalizeH="0" baseline="0" noProof="0" dirty="0">
              <a:ln>
                <a:noFill/>
              </a:ln>
              <a:solidFill>
                <a:srgbClr val="434445"/>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0324256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PROJECT DESIGN - I</a:t>
            </a:r>
          </a:p>
        </p:txBody>
      </p:sp>
      <p:sp>
        <p:nvSpPr>
          <p:cNvPr id="3" name="Content Placeholder 2"/>
          <p:cNvSpPr>
            <a:spLocks noGrp="1"/>
          </p:cNvSpPr>
          <p:nvPr>
            <p:ph idx="1"/>
          </p:nvPr>
        </p:nvSpPr>
        <p:spPr/>
        <p:txBody>
          <a:bodyPr>
            <a:normAutofit lnSpcReduction="10000"/>
          </a:bodyPr>
          <a:lstStyle/>
          <a:p>
            <a:pPr lvl="0">
              <a:spcBef>
                <a:spcPts val="1200"/>
              </a:spcBef>
              <a:buClr>
                <a:schemeClr val="accent3">
                  <a:lumMod val="75000"/>
                </a:schemeClr>
              </a:buClr>
              <a:buFont typeface="Wingdings" panose="05000000000000000000" pitchFamily="2" charset="2"/>
              <a:buChar char="v"/>
            </a:pPr>
            <a:r>
              <a:rPr lang="en-GB" sz="2400" b="1" dirty="0"/>
              <a:t>Baseline description should be detailed</a:t>
            </a:r>
            <a:r>
              <a:rPr lang="en-GB" sz="2400" dirty="0"/>
              <a:t> enough as it is essential for evaluating the project impacts </a:t>
            </a:r>
          </a:p>
          <a:p>
            <a:pPr lvl="0">
              <a:spcBef>
                <a:spcPts val="1200"/>
              </a:spcBef>
              <a:buClr>
                <a:schemeClr val="accent3">
                  <a:lumMod val="75000"/>
                </a:schemeClr>
              </a:buClr>
              <a:buFont typeface="Wingdings" panose="05000000000000000000" pitchFamily="2" charset="2"/>
              <a:buChar char="v"/>
            </a:pPr>
            <a:r>
              <a:rPr lang="en-GB" sz="2400" dirty="0"/>
              <a:t>The </a:t>
            </a:r>
            <a:r>
              <a:rPr lang="en-GB" sz="2400" b="1" dirty="0"/>
              <a:t>sequence of actions should be logical </a:t>
            </a:r>
            <a:r>
              <a:rPr lang="en-GB" sz="2400" dirty="0"/>
              <a:t>and clearly linked to project description (part B of application)</a:t>
            </a:r>
          </a:p>
          <a:p>
            <a:pPr>
              <a:spcBef>
                <a:spcPts val="1200"/>
              </a:spcBef>
              <a:buClr>
                <a:schemeClr val="accent3">
                  <a:lumMod val="75000"/>
                </a:schemeClr>
              </a:buClr>
              <a:buFont typeface="Wingdings" panose="05000000000000000000" pitchFamily="2" charset="2"/>
              <a:buChar char="v"/>
            </a:pPr>
            <a:r>
              <a:rPr lang="en-GB" sz="2400" dirty="0"/>
              <a:t>Expected results and quantitative </a:t>
            </a:r>
            <a:r>
              <a:rPr lang="en-GB" sz="2400" b="1" dirty="0"/>
              <a:t>estimations of projects impacts </a:t>
            </a:r>
            <a:r>
              <a:rPr lang="en-GB" sz="2400" dirty="0"/>
              <a:t>(during and 3/5 years after project end)</a:t>
            </a:r>
          </a:p>
          <a:p>
            <a:pPr>
              <a:spcBef>
                <a:spcPts val="1200"/>
              </a:spcBef>
              <a:buClr>
                <a:schemeClr val="accent3">
                  <a:lumMod val="75000"/>
                </a:schemeClr>
              </a:buClr>
              <a:buFont typeface="Wingdings" panose="05000000000000000000" pitchFamily="2" charset="2"/>
              <a:buChar char="v"/>
            </a:pPr>
            <a:endParaRPr lang="en-GB" sz="2000" dirty="0"/>
          </a:p>
        </p:txBody>
      </p:sp>
      <p:sp>
        <p:nvSpPr>
          <p:cNvPr id="2" name="Slide Number Placeholder 1"/>
          <p:cNvSpPr>
            <a:spLocks noGrp="1"/>
          </p:cNvSpPr>
          <p:nvPr>
            <p:ph type="sldNum" sz="quarter" idx="429496729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E1E4860-3B5E-4346-85BF-5B766A6E9ECC}" type="slidenum">
              <a:rPr kumimoji="0" lang="en-GB" altLang="en-US" sz="2400" b="0" i="0" u="none" strike="noStrike" kern="1200" cap="none" spc="0" normalizeH="0" baseline="0" noProof="0" smtClean="0">
                <a:ln>
                  <a:noFill/>
                </a:ln>
                <a:solidFill>
                  <a:srgbClr val="434445"/>
                </a:solidFill>
                <a:effectLst/>
                <a:uLnTx/>
                <a:uFillTx/>
                <a:latin typeface="Arial" charset="0"/>
                <a:ea typeface="ＭＳ Ｐゴシック" charset="-128"/>
                <a:cs typeface="+mn-cs"/>
              </a:rPr>
              <a:pPr marL="0" marR="0" lvl="0" indent="0" algn="l" defTabSz="914400" rtl="0" eaLnBrk="0" fontAlgn="base" latinLnBrk="0" hangingPunct="0">
                <a:lnSpc>
                  <a:spcPct val="100000"/>
                </a:lnSpc>
                <a:spcBef>
                  <a:spcPct val="0"/>
                </a:spcBef>
                <a:spcAft>
                  <a:spcPct val="0"/>
                </a:spcAft>
                <a:buClrTx/>
                <a:buSzTx/>
                <a:buFontTx/>
                <a:buNone/>
                <a:tabLst/>
                <a:defRPr/>
              </a:pPr>
              <a:t>26</a:t>
            </a:fld>
            <a:endParaRPr kumimoji="0" lang="en-GB" altLang="en-US" sz="2400" b="0" i="0" u="none" strike="noStrike" kern="1200" cap="none" spc="0" normalizeH="0" baseline="0" noProof="0">
              <a:ln>
                <a:noFill/>
              </a:ln>
              <a:solidFill>
                <a:srgbClr val="434445"/>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0268472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PROJECT DESIGN - II</a:t>
            </a:r>
          </a:p>
        </p:txBody>
      </p:sp>
      <p:sp>
        <p:nvSpPr>
          <p:cNvPr id="3" name="Content Placeholder 2"/>
          <p:cNvSpPr>
            <a:spLocks noGrp="1"/>
          </p:cNvSpPr>
          <p:nvPr>
            <p:ph idx="1"/>
          </p:nvPr>
        </p:nvSpPr>
        <p:spPr/>
        <p:txBody>
          <a:bodyPr>
            <a:normAutofit lnSpcReduction="10000"/>
          </a:bodyPr>
          <a:lstStyle/>
          <a:p>
            <a:pPr>
              <a:spcBef>
                <a:spcPts val="1200"/>
              </a:spcBef>
              <a:buClr>
                <a:schemeClr val="accent3">
                  <a:lumMod val="75000"/>
                </a:schemeClr>
              </a:buClr>
              <a:buFont typeface="Wingdings" panose="05000000000000000000" pitchFamily="2" charset="2"/>
              <a:buChar char="v"/>
            </a:pPr>
            <a:r>
              <a:rPr lang="en-GB" sz="2400" b="1" dirty="0"/>
              <a:t>Activities/plans to ensure sustainability </a:t>
            </a:r>
            <a:r>
              <a:rPr lang="en-GB" sz="2400" dirty="0"/>
              <a:t>of the project results are absolutely crucial! </a:t>
            </a:r>
            <a:endParaRPr lang="en-US" sz="2400" dirty="0"/>
          </a:p>
          <a:p>
            <a:pPr>
              <a:spcBef>
                <a:spcPts val="1200"/>
              </a:spcBef>
              <a:buClr>
                <a:schemeClr val="accent3">
                  <a:lumMod val="75000"/>
                </a:schemeClr>
              </a:buClr>
              <a:buFont typeface="Wingdings" panose="05000000000000000000" pitchFamily="2" charset="2"/>
              <a:buChar char="v"/>
            </a:pPr>
            <a:r>
              <a:rPr lang="en-GB" b="1" dirty="0"/>
              <a:t>Replication and/or transfer </a:t>
            </a:r>
            <a:r>
              <a:rPr lang="en-GB" dirty="0"/>
              <a:t>needs to be taken into account and </a:t>
            </a:r>
            <a:r>
              <a:rPr lang="en-GB" b="1" dirty="0"/>
              <a:t>related project actions </a:t>
            </a:r>
            <a:r>
              <a:rPr lang="en-GB" dirty="0"/>
              <a:t>need to be well conceived</a:t>
            </a:r>
          </a:p>
          <a:p>
            <a:pPr>
              <a:spcBef>
                <a:spcPts val="1200"/>
              </a:spcBef>
              <a:buClr>
                <a:schemeClr val="accent3">
                  <a:lumMod val="75000"/>
                </a:schemeClr>
              </a:buClr>
              <a:buFont typeface="Wingdings" panose="05000000000000000000" pitchFamily="2" charset="2"/>
              <a:buChar char="v"/>
            </a:pPr>
            <a:r>
              <a:rPr lang="en-GB" altLang="en-US" sz="2400" dirty="0"/>
              <a:t>Clear </a:t>
            </a:r>
            <a:r>
              <a:rPr lang="en-GB" altLang="en-US" sz="2400" b="1" dirty="0"/>
              <a:t>description of staff involved </a:t>
            </a:r>
            <a:r>
              <a:rPr lang="en-GB" altLang="en-US" sz="2400" dirty="0"/>
              <a:t>in specific actions</a:t>
            </a:r>
          </a:p>
          <a:p>
            <a:pPr>
              <a:spcBef>
                <a:spcPts val="1200"/>
              </a:spcBef>
              <a:buClr>
                <a:schemeClr val="accent3">
                  <a:lumMod val="75000"/>
                </a:schemeClr>
              </a:buClr>
              <a:buFont typeface="Wingdings" panose="05000000000000000000" pitchFamily="2" charset="2"/>
              <a:buChar char="v"/>
            </a:pPr>
            <a:r>
              <a:rPr lang="en-US" sz="2400" b="1" dirty="0"/>
              <a:t>Transnational</a:t>
            </a:r>
            <a:r>
              <a:rPr lang="en-US" sz="2400" dirty="0"/>
              <a:t> projects: sufficient evidence for an added value of the transnational approach</a:t>
            </a:r>
          </a:p>
        </p:txBody>
      </p:sp>
      <p:sp>
        <p:nvSpPr>
          <p:cNvPr id="2" name="Slide Number Placeholder 1"/>
          <p:cNvSpPr>
            <a:spLocks noGrp="1"/>
          </p:cNvSpPr>
          <p:nvPr>
            <p:ph type="sldNum" sz="quarter" idx="429496729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E1E4860-3B5E-4346-85BF-5B766A6E9ECC}" type="slidenum">
              <a:rPr kumimoji="0" lang="en-GB" altLang="en-US" sz="2400" b="0" i="0" u="none" strike="noStrike" kern="1200" cap="none" spc="0" normalizeH="0" baseline="0" noProof="0" smtClean="0">
                <a:ln>
                  <a:noFill/>
                </a:ln>
                <a:solidFill>
                  <a:srgbClr val="434445"/>
                </a:solidFill>
                <a:effectLst/>
                <a:uLnTx/>
                <a:uFillTx/>
                <a:latin typeface="Arial" charset="0"/>
                <a:ea typeface="ＭＳ Ｐゴシック" charset="-128"/>
                <a:cs typeface="+mn-cs"/>
              </a:rPr>
              <a:pPr marL="0" marR="0" lvl="0" indent="0" algn="l" defTabSz="914400" rtl="0" eaLnBrk="0" fontAlgn="base" latinLnBrk="0" hangingPunct="0">
                <a:lnSpc>
                  <a:spcPct val="100000"/>
                </a:lnSpc>
                <a:spcBef>
                  <a:spcPct val="0"/>
                </a:spcBef>
                <a:spcAft>
                  <a:spcPct val="0"/>
                </a:spcAft>
                <a:buClrTx/>
                <a:buSzTx/>
                <a:buFontTx/>
                <a:buNone/>
                <a:tabLst/>
                <a:defRPr/>
              </a:pPr>
              <a:t>27</a:t>
            </a:fld>
            <a:endParaRPr kumimoji="0" lang="en-GB" altLang="en-US" sz="2400" b="0" i="0" u="none" strike="noStrike" kern="1200" cap="none" spc="0" normalizeH="0" baseline="0" noProof="0">
              <a:ln>
                <a:noFill/>
              </a:ln>
              <a:solidFill>
                <a:srgbClr val="434445"/>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193313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PROJECT DESIGN - III</a:t>
            </a:r>
          </a:p>
        </p:txBody>
      </p:sp>
      <p:sp>
        <p:nvSpPr>
          <p:cNvPr id="3" name="Content Placeholder 2"/>
          <p:cNvSpPr>
            <a:spLocks noGrp="1"/>
          </p:cNvSpPr>
          <p:nvPr>
            <p:ph idx="1"/>
          </p:nvPr>
        </p:nvSpPr>
        <p:spPr/>
        <p:txBody>
          <a:bodyPr>
            <a:normAutofit lnSpcReduction="10000"/>
          </a:bodyPr>
          <a:lstStyle/>
          <a:p>
            <a:pPr lvl="0">
              <a:spcBef>
                <a:spcPts val="1200"/>
              </a:spcBef>
              <a:buClr>
                <a:schemeClr val="accent3">
                  <a:lumMod val="75000"/>
                </a:schemeClr>
              </a:buClr>
              <a:buFont typeface="Wingdings" panose="05000000000000000000" pitchFamily="2" charset="2"/>
              <a:buChar char="v"/>
            </a:pPr>
            <a:r>
              <a:rPr lang="en-GB" altLang="en-US" sz="2400" dirty="0"/>
              <a:t>Limit the number of </a:t>
            </a:r>
            <a:r>
              <a:rPr lang="en-GB" altLang="en-US" sz="2400" b="1" dirty="0"/>
              <a:t>actions to the ones essential  to achieve the project objectives</a:t>
            </a:r>
          </a:p>
          <a:p>
            <a:pPr lvl="0">
              <a:spcBef>
                <a:spcPts val="1200"/>
              </a:spcBef>
              <a:buClr>
                <a:schemeClr val="accent3">
                  <a:lumMod val="75000"/>
                </a:schemeClr>
              </a:buClr>
              <a:buFont typeface="Wingdings" panose="05000000000000000000" pitchFamily="2" charset="2"/>
              <a:buChar char="v"/>
            </a:pPr>
            <a:r>
              <a:rPr lang="en-GB" altLang="en-US" sz="2400" b="1" dirty="0"/>
              <a:t>Partnership</a:t>
            </a:r>
            <a:r>
              <a:rPr lang="en-GB" altLang="en-US" sz="2400" dirty="0"/>
              <a:t> structure: look for complementarity and avoid redundancy of expertise (key stakeholders should be involved)</a:t>
            </a:r>
          </a:p>
          <a:p>
            <a:pPr lvl="0">
              <a:spcBef>
                <a:spcPts val="1200"/>
              </a:spcBef>
              <a:buClr>
                <a:schemeClr val="accent3">
                  <a:lumMod val="75000"/>
                </a:schemeClr>
              </a:buClr>
              <a:buFont typeface="Wingdings" panose="05000000000000000000" pitchFamily="2" charset="2"/>
              <a:buChar char="v"/>
            </a:pPr>
            <a:r>
              <a:rPr lang="en-GB" sz="2400" dirty="0"/>
              <a:t>Project duration should take into account:</a:t>
            </a:r>
          </a:p>
          <a:p>
            <a:pPr lvl="1">
              <a:spcBef>
                <a:spcPts val="1200"/>
              </a:spcBef>
              <a:buClr>
                <a:schemeClr val="accent3">
                  <a:lumMod val="75000"/>
                </a:schemeClr>
              </a:buClr>
              <a:buFont typeface="Wingdings" panose="05000000000000000000" pitchFamily="2" charset="2"/>
              <a:buChar char="v"/>
            </a:pPr>
            <a:r>
              <a:rPr lang="en-GB" sz="2000" dirty="0"/>
              <a:t>Sufficient time to </a:t>
            </a:r>
            <a:r>
              <a:rPr lang="en-GB" sz="2000" b="1" dirty="0"/>
              <a:t>gather information </a:t>
            </a:r>
            <a:r>
              <a:rPr lang="en-GB" sz="2000" dirty="0"/>
              <a:t>about the impact of project activities </a:t>
            </a:r>
          </a:p>
          <a:p>
            <a:pPr lvl="1">
              <a:spcBef>
                <a:spcPts val="1200"/>
              </a:spcBef>
              <a:buClr>
                <a:schemeClr val="accent3">
                  <a:lumMod val="75000"/>
                </a:schemeClr>
              </a:buClr>
              <a:buFont typeface="Wingdings" panose="05000000000000000000" pitchFamily="2" charset="2"/>
              <a:buChar char="v"/>
            </a:pPr>
            <a:r>
              <a:rPr lang="en-GB" sz="2000" dirty="0"/>
              <a:t>Delays in </a:t>
            </a:r>
            <a:r>
              <a:rPr lang="en-GB" sz="2000" b="1" dirty="0"/>
              <a:t>obtaining permits and authorisations</a:t>
            </a:r>
          </a:p>
          <a:p>
            <a:pPr lvl="1">
              <a:spcBef>
                <a:spcPts val="1200"/>
              </a:spcBef>
              <a:buClr>
                <a:schemeClr val="accent3">
                  <a:lumMod val="75000"/>
                </a:schemeClr>
              </a:buClr>
              <a:buFont typeface="Wingdings" panose="05000000000000000000" pitchFamily="2" charset="2"/>
              <a:buChar char="v"/>
            </a:pPr>
            <a:endParaRPr lang="en-GB" sz="2000" dirty="0"/>
          </a:p>
          <a:p>
            <a:pPr lvl="0">
              <a:spcBef>
                <a:spcPts val="1200"/>
              </a:spcBef>
              <a:buClr>
                <a:schemeClr val="accent3">
                  <a:lumMod val="75000"/>
                </a:schemeClr>
              </a:buClr>
              <a:buFont typeface="Wingdings" panose="05000000000000000000" pitchFamily="2" charset="2"/>
              <a:buChar char="v"/>
            </a:pPr>
            <a:endParaRPr lang="en-GB" altLang="en-US" sz="2400" dirty="0"/>
          </a:p>
        </p:txBody>
      </p:sp>
      <p:sp>
        <p:nvSpPr>
          <p:cNvPr id="2" name="Slide Number Placeholder 1"/>
          <p:cNvSpPr>
            <a:spLocks noGrp="1"/>
          </p:cNvSpPr>
          <p:nvPr>
            <p:ph type="sldNum" sz="quarter" idx="429496729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4E1E4860-3B5E-4346-85BF-5B766A6E9ECC}" type="slidenum">
              <a:rPr kumimoji="0" lang="en-GB" altLang="en-US" sz="2400" b="0" i="0" u="none" strike="noStrike" kern="1200" cap="none" spc="0" normalizeH="0" baseline="0" noProof="0" smtClean="0">
                <a:ln>
                  <a:noFill/>
                </a:ln>
                <a:solidFill>
                  <a:srgbClr val="434445"/>
                </a:solidFill>
                <a:effectLst/>
                <a:uLnTx/>
                <a:uFillTx/>
                <a:latin typeface="Arial" charset="0"/>
                <a:ea typeface="ＭＳ Ｐゴシック" charset="-128"/>
                <a:cs typeface="+mn-cs"/>
              </a:rPr>
              <a:pPr marL="0" marR="0" lvl="0" indent="0" algn="l" defTabSz="914400" rtl="0" eaLnBrk="0" fontAlgn="base" latinLnBrk="0" hangingPunct="0">
                <a:lnSpc>
                  <a:spcPct val="100000"/>
                </a:lnSpc>
                <a:spcBef>
                  <a:spcPct val="0"/>
                </a:spcBef>
                <a:spcAft>
                  <a:spcPct val="0"/>
                </a:spcAft>
                <a:buClrTx/>
                <a:buSzTx/>
                <a:buFontTx/>
                <a:buNone/>
                <a:tabLst/>
                <a:defRPr/>
              </a:pPr>
              <a:t>28</a:t>
            </a:fld>
            <a:endParaRPr kumimoji="0" lang="en-GB" altLang="en-US" sz="2400" b="0" i="0" u="none" strike="noStrike" kern="1200" cap="none" spc="0" normalizeH="0" baseline="0" noProof="0">
              <a:ln>
                <a:noFill/>
              </a:ln>
              <a:solidFill>
                <a:srgbClr val="434445"/>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0280720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a:t>ESTABLISHING THE PROJECT BUDGET</a:t>
            </a:r>
            <a:br>
              <a:rPr lang="fr-BE" dirty="0"/>
            </a:br>
            <a:r>
              <a:rPr lang="fr-BE" dirty="0"/>
              <a:t>GENERAL REMARKS</a:t>
            </a:r>
            <a:endParaRPr lang="en-GB" dirty="0"/>
          </a:p>
        </p:txBody>
      </p:sp>
      <p:sp>
        <p:nvSpPr>
          <p:cNvPr id="3" name="Content Placeholder 2"/>
          <p:cNvSpPr>
            <a:spLocks noGrp="1"/>
          </p:cNvSpPr>
          <p:nvPr>
            <p:ph idx="1"/>
          </p:nvPr>
        </p:nvSpPr>
        <p:spPr/>
        <p:txBody>
          <a:bodyPr>
            <a:normAutofit/>
          </a:bodyPr>
          <a:lstStyle/>
          <a:p>
            <a:pPr lvl="0">
              <a:spcBef>
                <a:spcPts val="1200"/>
              </a:spcBef>
              <a:buClr>
                <a:schemeClr val="accent3">
                  <a:lumMod val="75000"/>
                </a:schemeClr>
              </a:buClr>
              <a:buFont typeface="Wingdings" panose="05000000000000000000" pitchFamily="2" charset="2"/>
              <a:buChar char="v"/>
            </a:pPr>
            <a:r>
              <a:rPr lang="en-GB" sz="2400" dirty="0"/>
              <a:t>Read the model grant agreement (new version), Annex X, FAQ and application guide</a:t>
            </a:r>
          </a:p>
          <a:p>
            <a:pPr lvl="1">
              <a:spcBef>
                <a:spcPts val="1200"/>
              </a:spcBef>
              <a:buClr>
                <a:schemeClr val="accent3">
                  <a:lumMod val="75000"/>
                </a:schemeClr>
              </a:buClr>
              <a:buFont typeface="Wingdings" panose="05000000000000000000" pitchFamily="2" charset="2"/>
              <a:buChar char="v"/>
            </a:pPr>
            <a:r>
              <a:rPr lang="en-GB" sz="2000" dirty="0"/>
              <a:t>Art. II.10 (award of contracts), Art. II.11 (subcontracting), Art. II.19 (eligible costs), Art. II.21 (affiliated entities)</a:t>
            </a:r>
          </a:p>
          <a:p>
            <a:pPr>
              <a:spcBef>
                <a:spcPts val="1200"/>
              </a:spcBef>
              <a:buClr>
                <a:schemeClr val="accent3">
                  <a:lumMod val="75000"/>
                </a:schemeClr>
              </a:buClr>
              <a:buFont typeface="Wingdings" panose="05000000000000000000" pitchFamily="2" charset="2"/>
              <a:buChar char="v"/>
            </a:pPr>
            <a:r>
              <a:rPr lang="en-GB" sz="2400" dirty="0"/>
              <a:t>Be realistic! Value for Money!</a:t>
            </a:r>
          </a:p>
          <a:p>
            <a:pPr>
              <a:spcBef>
                <a:spcPts val="1200"/>
              </a:spcBef>
              <a:buClr>
                <a:schemeClr val="accent3">
                  <a:lumMod val="75000"/>
                </a:schemeClr>
              </a:buClr>
              <a:buFont typeface="Wingdings" panose="05000000000000000000" pitchFamily="2" charset="2"/>
              <a:buChar char="v"/>
            </a:pPr>
            <a:r>
              <a:rPr lang="en-GB" sz="2400" dirty="0"/>
              <a:t>Only costs within project duration (except audit/final reporting)</a:t>
            </a:r>
          </a:p>
        </p:txBody>
      </p:sp>
      <p:sp>
        <p:nvSpPr>
          <p:cNvPr id="4" name="Slide Number Placeholder 3"/>
          <p:cNvSpPr>
            <a:spLocks noGrp="1"/>
          </p:cNvSpPr>
          <p:nvPr>
            <p:ph type="sldNum" sz="quarter" idx="4294967295"/>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2400" b="0" i="0" u="none" strike="noStrike" kern="1200" cap="none" spc="0" normalizeH="0" baseline="0" noProof="0" dirty="0">
              <a:ln>
                <a:noFill/>
              </a:ln>
              <a:solidFill>
                <a:srgbClr val="434445"/>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818771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634" y="188640"/>
            <a:ext cx="7632848" cy="1143000"/>
          </a:xfrm>
        </p:spPr>
        <p:txBody>
          <a:bodyPr>
            <a:normAutofit/>
          </a:bodyPr>
          <a:lstStyle/>
          <a:p>
            <a:pPr algn="ctr"/>
            <a:r>
              <a:rPr lang="en-GB" b="0" dirty="0">
                <a:solidFill>
                  <a:srgbClr val="003068"/>
                </a:solidFill>
              </a:rPr>
              <a:t>Evolution of the initiative</a:t>
            </a:r>
          </a:p>
        </p:txBody>
      </p:sp>
      <p:sp>
        <p:nvSpPr>
          <p:cNvPr id="6" name="TextBox 5"/>
          <p:cNvSpPr txBox="1"/>
          <p:nvPr/>
        </p:nvSpPr>
        <p:spPr>
          <a:xfrm>
            <a:off x="875829" y="5991671"/>
            <a:ext cx="93610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97B42A"/>
                </a:solidFill>
                <a:effectLst/>
                <a:uLnTx/>
                <a:uFillTx/>
                <a:latin typeface="Arial" panose="020B0604020202020204" pitchFamily="34" charset="0"/>
                <a:ea typeface="+mn-ea"/>
                <a:cs typeface="Arial" panose="020B0604020202020204" pitchFamily="34" charset="0"/>
              </a:rPr>
              <a:t>2006</a:t>
            </a:r>
            <a:endParaRPr kumimoji="0" lang="en-GB" sz="2000" b="0" i="0" u="none" strike="noStrike" kern="1200" cap="none" spc="0" normalizeH="0" baseline="0" noProof="0" dirty="0">
              <a:ln>
                <a:noFill/>
              </a:ln>
              <a:solidFill>
                <a:srgbClr val="97B42A"/>
              </a:solidFill>
              <a:effectLst/>
              <a:uLnTx/>
              <a:uFillTx/>
              <a:latin typeface="Arial" panose="020B0604020202020204" pitchFamily="34" charset="0"/>
              <a:ea typeface="+mn-ea"/>
              <a:cs typeface="Arial" panose="020B0604020202020204" pitchFamily="34" charset="0"/>
            </a:endParaRPr>
          </a:p>
        </p:txBody>
      </p:sp>
      <p:sp>
        <p:nvSpPr>
          <p:cNvPr id="7" name="TextBox 6"/>
          <p:cNvSpPr txBox="1"/>
          <p:nvPr/>
        </p:nvSpPr>
        <p:spPr>
          <a:xfrm>
            <a:off x="3203848" y="5991671"/>
            <a:ext cx="93610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97B42A"/>
                </a:solidFill>
                <a:effectLst/>
                <a:uLnTx/>
                <a:uFillTx/>
                <a:latin typeface="Arial" panose="020B0604020202020204" pitchFamily="34" charset="0"/>
                <a:ea typeface="+mn-ea"/>
                <a:cs typeface="Arial" panose="020B0604020202020204" pitchFamily="34" charset="0"/>
              </a:rPr>
              <a:t>2008</a:t>
            </a:r>
            <a:endParaRPr kumimoji="0" lang="en-GB" sz="2000" b="0" i="0" u="none" strike="noStrike" kern="1200" cap="none" spc="0" normalizeH="0" baseline="0" noProof="0" dirty="0">
              <a:ln>
                <a:noFill/>
              </a:ln>
              <a:solidFill>
                <a:srgbClr val="97B42A"/>
              </a:solidFill>
              <a:effectLst/>
              <a:uLnTx/>
              <a:uFillTx/>
              <a:latin typeface="Arial" panose="020B0604020202020204" pitchFamily="34" charset="0"/>
              <a:ea typeface="+mn-ea"/>
              <a:cs typeface="Arial" panose="020B0604020202020204" pitchFamily="34" charset="0"/>
            </a:endParaRPr>
          </a:p>
        </p:txBody>
      </p:sp>
      <p:sp>
        <p:nvSpPr>
          <p:cNvPr id="8" name="TextBox 7"/>
          <p:cNvSpPr txBox="1"/>
          <p:nvPr/>
        </p:nvSpPr>
        <p:spPr>
          <a:xfrm>
            <a:off x="7020272" y="5991671"/>
            <a:ext cx="93610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97B42A"/>
                </a:solidFill>
                <a:effectLst/>
                <a:uLnTx/>
                <a:uFillTx/>
                <a:latin typeface="Arial" panose="020B0604020202020204" pitchFamily="34" charset="0"/>
                <a:ea typeface="+mn-ea"/>
                <a:cs typeface="Arial" panose="020B0604020202020204" pitchFamily="34" charset="0"/>
              </a:rPr>
              <a:t>2015</a:t>
            </a:r>
            <a:endParaRPr kumimoji="0" lang="en-GB" sz="2000" b="0" i="0" u="none" strike="noStrike" kern="1200" cap="none" spc="0" normalizeH="0" baseline="0" noProof="0" dirty="0">
              <a:ln>
                <a:noFill/>
              </a:ln>
              <a:solidFill>
                <a:srgbClr val="97B42A"/>
              </a:solidFill>
              <a:effectLst/>
              <a:uLnTx/>
              <a:uFillTx/>
              <a:latin typeface="Arial" panose="020B0604020202020204" pitchFamily="34" charset="0"/>
              <a:ea typeface="+mn-ea"/>
              <a:cs typeface="Arial" panose="020B0604020202020204" pitchFamily="34" charset="0"/>
            </a:endParaRPr>
          </a:p>
        </p:txBody>
      </p:sp>
      <p:sp>
        <p:nvSpPr>
          <p:cNvPr id="13" name="Rectangle 12"/>
          <p:cNvSpPr/>
          <p:nvPr/>
        </p:nvSpPr>
        <p:spPr>
          <a:xfrm>
            <a:off x="414111" y="3229725"/>
            <a:ext cx="2213673"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97B42A"/>
                </a:solidFill>
                <a:effectLst/>
                <a:uLnTx/>
                <a:uFillTx/>
                <a:latin typeface="Arial" panose="020B0604020202020204" pitchFamily="34" charset="0"/>
                <a:ea typeface="+mn-ea"/>
                <a:cs typeface="Arial" panose="020B0604020202020204" pitchFamily="34" charset="0"/>
              </a:rPr>
              <a:t>Priority action in the EU Action Plan for Energy Efficiency</a:t>
            </a:r>
          </a:p>
        </p:txBody>
      </p:sp>
      <p:sp>
        <p:nvSpPr>
          <p:cNvPr id="14" name="Rectangle 13"/>
          <p:cNvSpPr/>
          <p:nvPr/>
        </p:nvSpPr>
        <p:spPr>
          <a:xfrm>
            <a:off x="2779673" y="2804735"/>
            <a:ext cx="2008351"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3068"/>
                </a:solidFill>
                <a:effectLst/>
                <a:uLnTx/>
                <a:uFillTx/>
                <a:latin typeface="Arial" panose="020B0604020202020204" pitchFamily="34" charset="0"/>
                <a:ea typeface="+mn-ea"/>
                <a:cs typeface="Arial" panose="020B0604020202020204" pitchFamily="34" charset="0"/>
              </a:rPr>
              <a:t>Launch of the Covenant of Mayors</a:t>
            </a:r>
          </a:p>
        </p:txBody>
      </p:sp>
      <p:sp>
        <p:nvSpPr>
          <p:cNvPr id="15" name="Rectangle 14"/>
          <p:cNvSpPr/>
          <p:nvPr/>
        </p:nvSpPr>
        <p:spPr>
          <a:xfrm>
            <a:off x="6568138" y="2564904"/>
            <a:ext cx="2108318"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3068"/>
                </a:solidFill>
                <a:effectLst/>
                <a:uLnTx/>
                <a:uFillTx/>
                <a:latin typeface="Arial" panose="020B0604020202020204" pitchFamily="34" charset="0"/>
                <a:ea typeface="+mn-ea"/>
                <a:cs typeface="Arial" panose="020B0604020202020204" pitchFamily="34" charset="0"/>
              </a:rPr>
              <a:t>Setting new commitments</a:t>
            </a:r>
          </a:p>
        </p:txBody>
      </p:sp>
      <p:cxnSp>
        <p:nvCxnSpPr>
          <p:cNvPr id="16" name="Straight Connector 15"/>
          <p:cNvCxnSpPr/>
          <p:nvPr/>
        </p:nvCxnSpPr>
        <p:spPr>
          <a:xfrm>
            <a:off x="467544" y="5949280"/>
            <a:ext cx="8208912" cy="0"/>
          </a:xfrm>
          <a:prstGeom prst="line">
            <a:avLst/>
          </a:prstGeom>
          <a:ln w="19050">
            <a:solidFill>
              <a:srgbClr val="97B42A"/>
            </a:solidFill>
            <a:prstDash val="dash"/>
          </a:ln>
        </p:spPr>
        <p:style>
          <a:lnRef idx="1">
            <a:schemeClr val="accent1"/>
          </a:lnRef>
          <a:fillRef idx="0">
            <a:schemeClr val="accent1"/>
          </a:fillRef>
          <a:effectRef idx="0">
            <a:schemeClr val="accent1"/>
          </a:effectRef>
          <a:fontRef idx="minor">
            <a:schemeClr val="tx1"/>
          </a:fontRef>
        </p:style>
      </p:cxnSp>
      <p:grpSp>
        <p:nvGrpSpPr>
          <p:cNvPr id="25" name="Groupe 24"/>
          <p:cNvGrpSpPr/>
          <p:nvPr/>
        </p:nvGrpSpPr>
        <p:grpSpPr>
          <a:xfrm>
            <a:off x="3059832" y="1916832"/>
            <a:ext cx="1469864" cy="769441"/>
            <a:chOff x="2517972" y="2057784"/>
            <a:chExt cx="1469864" cy="769441"/>
          </a:xfrm>
        </p:grpSpPr>
        <p:sp>
          <p:nvSpPr>
            <p:cNvPr id="12" name="Rectangle à coins arrondis 11"/>
            <p:cNvSpPr/>
            <p:nvPr/>
          </p:nvSpPr>
          <p:spPr>
            <a:xfrm rot="20881824">
              <a:off x="2517972" y="2123397"/>
              <a:ext cx="1355777" cy="686714"/>
            </a:xfrm>
            <a:prstGeom prst="roundRect">
              <a:avLst/>
            </a:prstGeom>
            <a:solidFill>
              <a:srgbClr val="FFD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ZoneTexte 4"/>
            <p:cNvSpPr txBox="1"/>
            <p:nvPr/>
          </p:nvSpPr>
          <p:spPr>
            <a:xfrm rot="20881824">
              <a:off x="2547903" y="2057784"/>
              <a:ext cx="1439933" cy="769441"/>
            </a:xfrm>
            <a:prstGeom prst="rect">
              <a:avLst/>
            </a:prstGeom>
            <a:noFill/>
            <a:ln>
              <a:noFill/>
            </a:ln>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white"/>
                  </a:solidFill>
                  <a:effectLst/>
                  <a:uLnTx/>
                  <a:uFillTx/>
                  <a:latin typeface="Calibri"/>
                  <a:ea typeface="+mn-ea"/>
                  <a:cs typeface="+mn-cs"/>
                </a:rPr>
                <a:t>-20% CO</a:t>
              </a:r>
              <a:r>
                <a:rPr kumimoji="0" lang="fr-FR" sz="2400" b="1" i="0" u="none" strike="noStrike" kern="1200" cap="none" spc="0" normalizeH="0" baseline="-25000" noProof="0" dirty="0">
                  <a:ln>
                    <a:noFill/>
                  </a:ln>
                  <a:solidFill>
                    <a:prstClr val="white"/>
                  </a:solidFill>
                  <a:effectLst/>
                  <a:uLnTx/>
                  <a:uFillTx/>
                  <a:latin typeface="Calibri"/>
                  <a:ea typeface="+mn-ea"/>
                  <a:cs typeface="+mn-cs"/>
                </a:rPr>
                <a:t>2 </a:t>
              </a:r>
              <a:endParaRPr kumimoji="0" lang="fr-FR" sz="2000" b="1" i="0" u="none" strike="noStrike" kern="1200" cap="none" spc="0" normalizeH="0" baseline="-2500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prstClr val="white"/>
                  </a:solidFill>
                  <a:effectLst/>
                  <a:uLnTx/>
                  <a:uFillTx/>
                  <a:latin typeface="Calibri"/>
                  <a:ea typeface="+mn-ea"/>
                  <a:cs typeface="+mn-cs"/>
                </a:rPr>
                <a:t>by 2020</a:t>
              </a:r>
              <a:endParaRPr kumimoji="0" lang="en-GB" sz="2000" b="0" i="1" u="none" strike="noStrike" kern="1200" cap="none" spc="0" normalizeH="0" baseline="0" noProof="0" dirty="0">
                <a:ln>
                  <a:noFill/>
                </a:ln>
                <a:solidFill>
                  <a:prstClr val="white"/>
                </a:solidFill>
                <a:effectLst/>
                <a:uLnTx/>
                <a:uFillTx/>
                <a:latin typeface="Calibri"/>
                <a:ea typeface="+mn-ea"/>
                <a:cs typeface="+mn-cs"/>
              </a:endParaRPr>
            </a:p>
          </p:txBody>
        </p:sp>
      </p:grpSp>
      <p:grpSp>
        <p:nvGrpSpPr>
          <p:cNvPr id="4" name="Groupe 3"/>
          <p:cNvGrpSpPr/>
          <p:nvPr/>
        </p:nvGrpSpPr>
        <p:grpSpPr>
          <a:xfrm>
            <a:off x="6414504" y="1571701"/>
            <a:ext cx="2153451" cy="784901"/>
            <a:chOff x="6414504" y="1571701"/>
            <a:chExt cx="2153451" cy="784901"/>
          </a:xfrm>
        </p:grpSpPr>
        <p:grpSp>
          <p:nvGrpSpPr>
            <p:cNvPr id="29" name="Groupe 28"/>
            <p:cNvGrpSpPr/>
            <p:nvPr/>
          </p:nvGrpSpPr>
          <p:grpSpPr>
            <a:xfrm>
              <a:off x="6414504" y="1571701"/>
              <a:ext cx="1469864" cy="769441"/>
              <a:chOff x="2517972" y="2057784"/>
              <a:chExt cx="1469864" cy="769441"/>
            </a:xfrm>
          </p:grpSpPr>
          <p:sp>
            <p:nvSpPr>
              <p:cNvPr id="30" name="Rectangle à coins arrondis 29"/>
              <p:cNvSpPr/>
              <p:nvPr/>
            </p:nvSpPr>
            <p:spPr>
              <a:xfrm rot="20881824">
                <a:off x="2517972" y="2123397"/>
                <a:ext cx="1355777" cy="686714"/>
              </a:xfrm>
              <a:prstGeom prst="roundRect">
                <a:avLst/>
              </a:prstGeom>
              <a:solidFill>
                <a:srgbClr val="FFD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1" name="ZoneTexte 30"/>
              <p:cNvSpPr txBox="1"/>
              <p:nvPr/>
            </p:nvSpPr>
            <p:spPr>
              <a:xfrm rot="20881824">
                <a:off x="2547903" y="2057784"/>
                <a:ext cx="1439933" cy="769441"/>
              </a:xfrm>
              <a:prstGeom prst="rect">
                <a:avLst/>
              </a:prstGeom>
              <a:noFill/>
              <a:ln>
                <a:noFill/>
              </a:ln>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white"/>
                    </a:solidFill>
                    <a:effectLst/>
                    <a:uLnTx/>
                    <a:uFillTx/>
                    <a:latin typeface="Calibri"/>
                    <a:ea typeface="+mn-ea"/>
                    <a:cs typeface="+mn-cs"/>
                  </a:rPr>
                  <a:t>-40% CO</a:t>
                </a:r>
                <a:r>
                  <a:rPr kumimoji="0" lang="fr-FR" sz="2400" b="1" i="0" u="none" strike="noStrike" kern="1200" cap="none" spc="0" normalizeH="0" baseline="-25000" noProof="0" dirty="0">
                    <a:ln>
                      <a:noFill/>
                    </a:ln>
                    <a:solidFill>
                      <a:prstClr val="white"/>
                    </a:solidFill>
                    <a:effectLst/>
                    <a:uLnTx/>
                    <a:uFillTx/>
                    <a:latin typeface="Calibri"/>
                    <a:ea typeface="+mn-ea"/>
                    <a:cs typeface="+mn-cs"/>
                  </a:rPr>
                  <a:t>2 </a:t>
                </a:r>
                <a:endParaRPr kumimoji="0" lang="fr-FR" sz="2000" b="1" i="0" u="none" strike="noStrike" kern="1200" cap="none" spc="0" normalizeH="0" baseline="-2500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prstClr val="white"/>
                    </a:solidFill>
                    <a:effectLst/>
                    <a:uLnTx/>
                    <a:uFillTx/>
                    <a:latin typeface="Calibri"/>
                    <a:ea typeface="+mn-ea"/>
                    <a:cs typeface="+mn-cs"/>
                  </a:rPr>
                  <a:t>by 2030</a:t>
                </a:r>
                <a:endParaRPr kumimoji="0" lang="en-GB" sz="2000" b="0" i="1" u="none" strike="noStrike" kern="1200" cap="none" spc="0" normalizeH="0" baseline="0" noProof="0" dirty="0">
                  <a:ln>
                    <a:noFill/>
                  </a:ln>
                  <a:solidFill>
                    <a:prstClr val="white"/>
                  </a:solidFill>
                  <a:effectLst/>
                  <a:uLnTx/>
                  <a:uFillTx/>
                  <a:latin typeface="Calibri"/>
                  <a:ea typeface="+mn-ea"/>
                  <a:cs typeface="+mn-cs"/>
                </a:endParaRPr>
              </a:p>
            </p:txBody>
          </p:sp>
        </p:grpSp>
        <p:grpSp>
          <p:nvGrpSpPr>
            <p:cNvPr id="27" name="Groupe 26"/>
            <p:cNvGrpSpPr/>
            <p:nvPr/>
          </p:nvGrpSpPr>
          <p:grpSpPr>
            <a:xfrm>
              <a:off x="7519234" y="1894937"/>
              <a:ext cx="1048721" cy="461665"/>
              <a:chOff x="7055996" y="2215213"/>
              <a:chExt cx="1048721" cy="461665"/>
            </a:xfrm>
          </p:grpSpPr>
          <p:sp>
            <p:nvSpPr>
              <p:cNvPr id="33" name="Rectangle à coins arrondis 32"/>
              <p:cNvSpPr/>
              <p:nvPr/>
            </p:nvSpPr>
            <p:spPr>
              <a:xfrm rot="20881824">
                <a:off x="7055996" y="2239151"/>
                <a:ext cx="1013206" cy="427213"/>
              </a:xfrm>
              <a:prstGeom prst="roundRect">
                <a:avLst/>
              </a:prstGeom>
              <a:solidFill>
                <a:srgbClr val="97B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4" name="ZoneTexte 33"/>
              <p:cNvSpPr txBox="1"/>
              <p:nvPr/>
            </p:nvSpPr>
            <p:spPr>
              <a:xfrm rot="20881824">
                <a:off x="7057905" y="2215213"/>
                <a:ext cx="1046812" cy="461665"/>
              </a:xfrm>
              <a:prstGeom prst="rect">
                <a:avLst/>
              </a:prstGeom>
              <a:noFill/>
              <a:ln>
                <a:noFill/>
              </a:ln>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white"/>
                    </a:solidFill>
                    <a:effectLst/>
                    <a:uLnTx/>
                    <a:uFillTx/>
                    <a:latin typeface="Calibri"/>
                    <a:ea typeface="+mn-ea"/>
                    <a:cs typeface="+mn-cs"/>
                  </a:rPr>
                  <a:t>Adapt</a:t>
                </a:r>
                <a:endParaRPr kumimoji="0" lang="en-GB" sz="2000" b="0" i="1" u="none" strike="noStrike" kern="1200" cap="none" spc="0" normalizeH="0" baseline="0" noProof="0" dirty="0">
                  <a:ln>
                    <a:noFill/>
                  </a:ln>
                  <a:solidFill>
                    <a:prstClr val="white"/>
                  </a:solidFill>
                  <a:effectLst/>
                  <a:uLnTx/>
                  <a:uFillTx/>
                  <a:latin typeface="Calibri"/>
                  <a:ea typeface="+mn-ea"/>
                  <a:cs typeface="+mn-cs"/>
                </a:endParaRPr>
              </a:p>
            </p:txBody>
          </p:sp>
        </p:grpSp>
      </p:grpSp>
      <p:pic>
        <p:nvPicPr>
          <p:cNvPr id="37" name="Picture 2" descr="X:\Intranet\1 - ACTIONS\Covenant of Mayors\COMO 3\Communication\GraphicCharter\graphic_elements\flower\dark_blue_flowe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1522"/>
          <a:stretch/>
        </p:blipFill>
        <p:spPr bwMode="auto">
          <a:xfrm>
            <a:off x="899592" y="5123321"/>
            <a:ext cx="917283" cy="772386"/>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e 16"/>
          <p:cNvGrpSpPr/>
          <p:nvPr/>
        </p:nvGrpSpPr>
        <p:grpSpPr>
          <a:xfrm>
            <a:off x="5001961" y="4631054"/>
            <a:ext cx="917283" cy="1264653"/>
            <a:chOff x="5001961" y="4612564"/>
            <a:chExt cx="917283" cy="1264653"/>
          </a:xfrm>
        </p:grpSpPr>
        <p:pic>
          <p:nvPicPr>
            <p:cNvPr id="1026" name="Picture 2" descr="X:\Intranet\1 - ACTIONS\Covenant of Mayors\COMO 3\Communication\GraphicCharter\graphic_elements\flower\turquoise_flower - C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096" y="4612564"/>
              <a:ext cx="465377" cy="47262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X:\Intranet\1 - ACTIONS\Covenant of Mayors\COMO 3\Communication\GraphicCharter\graphic_elements\flower\dark_blue_flowe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1522"/>
            <a:stretch/>
          </p:blipFill>
          <p:spPr bwMode="auto">
            <a:xfrm>
              <a:off x="5001961" y="5104831"/>
              <a:ext cx="917283" cy="7723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e 17"/>
          <p:cNvGrpSpPr/>
          <p:nvPr/>
        </p:nvGrpSpPr>
        <p:grpSpPr>
          <a:xfrm>
            <a:off x="3131840" y="4346635"/>
            <a:ext cx="985883" cy="1549072"/>
            <a:chOff x="3298085" y="4328145"/>
            <a:chExt cx="985883" cy="1549072"/>
          </a:xfrm>
        </p:grpSpPr>
        <p:pic>
          <p:nvPicPr>
            <p:cNvPr id="10" name="Picture 3" descr="X:\Intranet\1 - ACTIONS\Covenant of Mayors\COMO 3\Communication\GraphicCharter\graphic_elements\flower\dark_blue_flower - Copie - C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98085" y="4328145"/>
              <a:ext cx="527241" cy="74674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X:\Intranet\1 - ACTIONS\Covenant of Mayors\COMO 3\Communication\GraphicCharter\graphic_elements\flower\dark_blue_flowe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1522"/>
            <a:stretch/>
          </p:blipFill>
          <p:spPr bwMode="auto">
            <a:xfrm>
              <a:off x="3366685" y="5104831"/>
              <a:ext cx="917283" cy="7723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Groupe 19"/>
          <p:cNvGrpSpPr/>
          <p:nvPr/>
        </p:nvGrpSpPr>
        <p:grpSpPr>
          <a:xfrm>
            <a:off x="6803206" y="3442239"/>
            <a:ext cx="1441202" cy="2453468"/>
            <a:chOff x="6342106" y="3423749"/>
            <a:chExt cx="1441202" cy="2453468"/>
          </a:xfrm>
        </p:grpSpPr>
        <p:grpSp>
          <p:nvGrpSpPr>
            <p:cNvPr id="19" name="Groupe 18"/>
            <p:cNvGrpSpPr/>
            <p:nvPr/>
          </p:nvGrpSpPr>
          <p:grpSpPr>
            <a:xfrm>
              <a:off x="6342106" y="3423749"/>
              <a:ext cx="1441202" cy="2453468"/>
              <a:chOff x="6342106" y="3423749"/>
              <a:chExt cx="1441202" cy="2453468"/>
            </a:xfrm>
          </p:grpSpPr>
          <p:pic>
            <p:nvPicPr>
              <p:cNvPr id="3" name="Picture 2" descr="X:\Intranet\1 - ACTIONS\Covenant of Mayors\COMO 3\Communication\GraphicCharter\graphic_elements\flower\dark_blue_flower.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42106" y="3423749"/>
                <a:ext cx="1412517" cy="24534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X:\Intranet\1 - ACTIONS\Covenant of Mayors\COMO 3\Communication\GraphicCharter\graphic_elements\flower\turquoise_flower - Copie.png"/>
              <p:cNvPicPr>
                <a:picLocks noChangeAspect="1" noChangeArrowheads="1"/>
              </p:cNvPicPr>
              <p:nvPr/>
            </p:nvPicPr>
            <p:blipFill>
              <a:blip cstate="print">
                <a:extLst>
                  <a:ext uri="{28A0092B-C50C-407E-A947-70E740481C1C}">
                    <a14:useLocalDpi xmlns:a14="http://schemas.microsoft.com/office/drawing/2010/main" val="0"/>
                  </a:ext>
                </a:extLst>
              </a:blip>
              <a:srcRect/>
              <a:stretch>
                <a:fillRect/>
              </a:stretch>
            </p:blipFill>
            <p:spPr bwMode="auto">
              <a:xfrm>
                <a:off x="7012571" y="3918784"/>
                <a:ext cx="770737" cy="782733"/>
              </a:xfrm>
              <a:prstGeom prst="rect">
                <a:avLst/>
              </a:prstGeom>
              <a:noFill/>
              <a:extLst>
                <a:ext uri="{909E8E84-426E-40DD-AFC4-6F175D3DCCD1}">
                  <a14:hiddenFill xmlns:a14="http://schemas.microsoft.com/office/drawing/2010/main">
                    <a:solidFill>
                      <a:srgbClr val="FFFFFF"/>
                    </a:solidFill>
                  </a14:hiddenFill>
                </a:ext>
              </a:extLst>
            </p:spPr>
          </p:pic>
        </p:grpSp>
        <p:pic>
          <p:nvPicPr>
            <p:cNvPr id="1029" name="Picture 5" descr="X:\Intranet\1 - ACTIONS\Covenant of Mayors\COMO 3\Communication\GraphicCharter\graphic_elements\big_petal\big_petal_yellow.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48264" y="4005064"/>
              <a:ext cx="177129" cy="158684"/>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Rectangle 35"/>
          <p:cNvSpPr/>
          <p:nvPr/>
        </p:nvSpPr>
        <p:spPr>
          <a:xfrm>
            <a:off x="4568723" y="3645024"/>
            <a:ext cx="216351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Launch of Mayors Adapt</a:t>
            </a:r>
          </a:p>
        </p:txBody>
      </p:sp>
      <p:sp>
        <p:nvSpPr>
          <p:cNvPr id="38" name="TextBox 7"/>
          <p:cNvSpPr txBox="1"/>
          <p:nvPr/>
        </p:nvSpPr>
        <p:spPr>
          <a:xfrm>
            <a:off x="5001961" y="5991671"/>
            <a:ext cx="93610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rPr>
              <a:t>2014</a:t>
            </a:r>
            <a:endParaRPr kumimoji="0" lang="en-GB" sz="2000" b="0" i="0" u="none" strike="noStrike" kern="1200" cap="none" spc="0" normalizeH="0" baseline="0" noProof="0" dirty="0">
              <a:ln>
                <a:noFill/>
              </a:ln>
              <a:solidFill>
                <a:srgbClr val="009999"/>
              </a:solidFill>
              <a:effectLst/>
              <a:uLnTx/>
              <a:uFillTx/>
              <a:latin typeface="Arial" panose="020B0604020202020204" pitchFamily="34" charset="0"/>
              <a:ea typeface="+mn-ea"/>
              <a:cs typeface="Arial" panose="020B0604020202020204" pitchFamily="34" charset="0"/>
            </a:endParaRPr>
          </a:p>
        </p:txBody>
      </p:sp>
      <p:grpSp>
        <p:nvGrpSpPr>
          <p:cNvPr id="9" name="Groupe 8"/>
          <p:cNvGrpSpPr/>
          <p:nvPr/>
        </p:nvGrpSpPr>
        <p:grpSpPr>
          <a:xfrm>
            <a:off x="5131756" y="2996952"/>
            <a:ext cx="1013206" cy="472237"/>
            <a:chOff x="5131756" y="2856341"/>
            <a:chExt cx="1013206" cy="472237"/>
          </a:xfrm>
        </p:grpSpPr>
        <p:sp>
          <p:nvSpPr>
            <p:cNvPr id="39" name="Rectangle à coins arrondis 38"/>
            <p:cNvSpPr/>
            <p:nvPr/>
          </p:nvSpPr>
          <p:spPr>
            <a:xfrm rot="20881824">
              <a:off x="5131756" y="2901365"/>
              <a:ext cx="1013206" cy="427213"/>
            </a:xfrm>
            <a:prstGeom prst="roundRect">
              <a:avLst/>
            </a:prstGeom>
            <a:solidFill>
              <a:srgbClr val="97B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5" name="ZoneTexte 34"/>
            <p:cNvSpPr txBox="1"/>
            <p:nvPr/>
          </p:nvSpPr>
          <p:spPr>
            <a:xfrm rot="20881824">
              <a:off x="5159920" y="2856341"/>
              <a:ext cx="981121" cy="461665"/>
            </a:xfrm>
            <a:prstGeom prst="rect">
              <a:avLst/>
            </a:prstGeom>
            <a:noFill/>
            <a:ln>
              <a:noFill/>
            </a:ln>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white"/>
                  </a:solidFill>
                  <a:effectLst/>
                  <a:uLnTx/>
                  <a:uFillTx/>
                  <a:latin typeface="Calibri"/>
                  <a:ea typeface="+mn-ea"/>
                  <a:cs typeface="+mn-cs"/>
                </a:rPr>
                <a:t>Adapt</a:t>
              </a:r>
              <a:endParaRPr kumimoji="0" lang="en-GB" sz="2000" b="0" i="1" u="none" strike="noStrike" kern="120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92357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anim calcmode="lin" valueType="num">
                                      <p:cBhvr>
                                        <p:cTn id="8" dur="1500" fill="hold"/>
                                        <p:tgtEl>
                                          <p:spTgt spid="6"/>
                                        </p:tgtEl>
                                        <p:attrNameLst>
                                          <p:attrName>ppt_x</p:attrName>
                                        </p:attrNameLst>
                                      </p:cBhvr>
                                      <p:tavLst>
                                        <p:tav tm="0">
                                          <p:val>
                                            <p:strVal val="#ppt_x"/>
                                          </p:val>
                                        </p:tav>
                                        <p:tav tm="100000">
                                          <p:val>
                                            <p:strVal val="#ppt_x"/>
                                          </p:val>
                                        </p:tav>
                                      </p:tavLst>
                                    </p:anim>
                                    <p:anim calcmode="lin" valueType="num">
                                      <p:cBhvr>
                                        <p:cTn id="9" dur="1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4"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1000"/>
                                        <p:tgtEl>
                                          <p:spTgt spid="37"/>
                                        </p:tgtEl>
                                      </p:cBhvr>
                                    </p:animEffect>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1000"/>
                                        <p:tgtEl>
                                          <p:spTgt spid="18"/>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childTnLst>
                                </p:cTn>
                              </p:par>
                              <p:par>
                                <p:cTn id="33" presetID="16" presetClass="entr" presetSubtype="21"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10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1000"/>
                                        <p:tgtEl>
                                          <p:spTgt spid="38"/>
                                        </p:tgtEl>
                                      </p:cBhvr>
                                    </p:animEffect>
                                    <p:anim calcmode="lin" valueType="num">
                                      <p:cBhvr>
                                        <p:cTn id="41" dur="1000" fill="hold"/>
                                        <p:tgtEl>
                                          <p:spTgt spid="38"/>
                                        </p:tgtEl>
                                        <p:attrNameLst>
                                          <p:attrName>ppt_x</p:attrName>
                                        </p:attrNameLst>
                                      </p:cBhvr>
                                      <p:tavLst>
                                        <p:tav tm="0">
                                          <p:val>
                                            <p:strVal val="#ppt_x"/>
                                          </p:val>
                                        </p:tav>
                                        <p:tav tm="100000">
                                          <p:val>
                                            <p:strVal val="#ppt_x"/>
                                          </p:val>
                                        </p:tav>
                                      </p:tavLst>
                                    </p:anim>
                                    <p:anim calcmode="lin" valueType="num">
                                      <p:cBhvr>
                                        <p:cTn id="42" dur="1000" fill="hold"/>
                                        <p:tgtEl>
                                          <p:spTgt spid="38"/>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22" presetClass="entr" presetSubtype="4"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1000"/>
                                        <p:tgtEl>
                                          <p:spTgt spid="17"/>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1000"/>
                                        <p:tgtEl>
                                          <p:spTgt spid="36"/>
                                        </p:tgtEl>
                                      </p:cBhvr>
                                    </p:animEffect>
                                  </p:childTnLst>
                                </p:cTn>
                              </p:par>
                              <p:par>
                                <p:cTn id="51" presetID="16" presetClass="entr" presetSubtype="21"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arn(inVertical)">
                                      <p:cBhvr>
                                        <p:cTn id="53" dur="10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1000"/>
                                        <p:tgtEl>
                                          <p:spTgt spid="8"/>
                                        </p:tgtEl>
                                      </p:cBhvr>
                                    </p:animEffect>
                                    <p:anim calcmode="lin" valueType="num">
                                      <p:cBhvr>
                                        <p:cTn id="59" dur="1000" fill="hold"/>
                                        <p:tgtEl>
                                          <p:spTgt spid="8"/>
                                        </p:tgtEl>
                                        <p:attrNameLst>
                                          <p:attrName>ppt_x</p:attrName>
                                        </p:attrNameLst>
                                      </p:cBhvr>
                                      <p:tavLst>
                                        <p:tav tm="0">
                                          <p:val>
                                            <p:strVal val="#ppt_x"/>
                                          </p:val>
                                        </p:tav>
                                        <p:tav tm="100000">
                                          <p:val>
                                            <p:strVal val="#ppt_x"/>
                                          </p:val>
                                        </p:tav>
                                      </p:tavLst>
                                    </p:anim>
                                    <p:anim calcmode="lin" valueType="num">
                                      <p:cBhvr>
                                        <p:cTn id="60" dur="1000" fill="hold"/>
                                        <p:tgtEl>
                                          <p:spTgt spid="8"/>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22" presetClass="entr" presetSubtype="4"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1000"/>
                                        <p:tgtEl>
                                          <p:spTgt spid="20"/>
                                        </p:tgtEl>
                                      </p:cBhvr>
                                    </p:animEffect>
                                  </p:childTnLst>
                                </p:cTn>
                              </p:par>
                            </p:childTnLst>
                          </p:cTn>
                        </p:par>
                        <p:par>
                          <p:cTn id="65" fill="hold">
                            <p:stCondLst>
                              <p:cond delay="20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childTnLst>
                                </p:cTn>
                              </p:par>
                              <p:par>
                                <p:cTn id="69" presetID="16" presetClass="entr" presetSubtype="21" fill="hold" nodeType="with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barn(inVertical)">
                                      <p:cBhvr>
                                        <p:cTn id="7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3" grpId="0"/>
      <p:bldP spid="14" grpId="0"/>
      <p:bldP spid="15" grpId="0"/>
      <p:bldP spid="36" grpId="0"/>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sz="half" idx="4294967295"/>
            <p:extLst/>
          </p:nvPr>
        </p:nvGraphicFramePr>
        <p:xfrm>
          <a:off x="467544" y="1989138"/>
          <a:ext cx="4038600" cy="3816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1"/>
          <p:cNvGraphicFramePr>
            <a:graphicFrameLocks noGrp="1"/>
          </p:cNvGraphicFramePr>
          <p:nvPr>
            <p:ph sz="half" idx="4294967295"/>
            <p:extLst/>
          </p:nvPr>
        </p:nvGraphicFramePr>
        <p:xfrm>
          <a:off x="5069210" y="1989138"/>
          <a:ext cx="3714750" cy="381635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0" name="Title 19"/>
          <p:cNvSpPr>
            <a:spLocks noGrp="1"/>
          </p:cNvSpPr>
          <p:nvPr>
            <p:ph type="title" idx="4294967295"/>
          </p:nvPr>
        </p:nvSpPr>
        <p:spPr/>
        <p:txBody>
          <a:bodyPr/>
          <a:lstStyle/>
          <a:p>
            <a:r>
              <a:rPr lang="en-US" dirty="0"/>
              <a:t>PROJECT DESIGN</a:t>
            </a:r>
            <a:endParaRPr lang="en-GB" dirty="0"/>
          </a:p>
        </p:txBody>
      </p:sp>
      <p:sp>
        <p:nvSpPr>
          <p:cNvPr id="7" name="Text Placeholder 2"/>
          <p:cNvSpPr txBox="1">
            <a:spLocks/>
          </p:cNvSpPr>
          <p:nvPr/>
        </p:nvSpPr>
        <p:spPr bwMode="auto">
          <a:xfrm>
            <a:off x="179512" y="1340768"/>
            <a:ext cx="4040187" cy="416372"/>
          </a:xfrm>
          <a:prstGeom prst="rect">
            <a:avLst/>
          </a:prstGeom>
          <a:noFill/>
          <a:ln>
            <a:noFill/>
            <a:miter lim="800000"/>
            <a:headEnd/>
            <a:tailEnd/>
          </a:ln>
          <a:extLst/>
        </p:spPr>
        <p:txBody>
          <a:bodyPr/>
          <a:lstStyle>
            <a:lvl1pPr marL="342900" indent="-342900" algn="l" rtl="0" eaLnBrk="0" fontAlgn="base" hangingPunct="0">
              <a:spcBef>
                <a:spcPct val="20000"/>
              </a:spcBef>
              <a:spcAft>
                <a:spcPct val="0"/>
              </a:spcAft>
              <a:buBlip>
                <a:blip r:embed="rId13"/>
              </a:buBlip>
              <a:defRPr sz="3200">
                <a:solidFill>
                  <a:srgbClr val="000066"/>
                </a:solidFill>
                <a:latin typeface="+mn-lt"/>
                <a:ea typeface="ＭＳ Ｐゴシック" panose="020B0600070205080204" pitchFamily="34" charset="-128"/>
                <a:cs typeface="+mn-cs"/>
              </a:defRPr>
            </a:lvl1pPr>
            <a:lvl2pPr marL="742950" indent="-285750" algn="l" rtl="0" eaLnBrk="0" fontAlgn="base" hangingPunct="0">
              <a:spcBef>
                <a:spcPct val="20000"/>
              </a:spcBef>
              <a:spcAft>
                <a:spcPct val="0"/>
              </a:spcAft>
              <a:buFont typeface="Wingdings" panose="05000000000000000000" pitchFamily="2" charset="2"/>
              <a:buChar char="§"/>
              <a:defRPr sz="2800">
                <a:solidFill>
                  <a:srgbClr val="000066"/>
                </a:solidFill>
                <a:latin typeface="+mn-lt"/>
                <a:ea typeface="ＭＳ Ｐゴシック" panose="020B0600070205080204" pitchFamily="34" charset="-128"/>
              </a:defRPr>
            </a:lvl2pPr>
            <a:lvl3pPr marL="1143000" indent="-228600" algn="l" rtl="0" eaLnBrk="0" fontAlgn="base" hangingPunct="0">
              <a:spcBef>
                <a:spcPct val="20000"/>
              </a:spcBef>
              <a:spcAft>
                <a:spcPct val="0"/>
              </a:spcAft>
              <a:buFont typeface="Wingdings" panose="05000000000000000000" pitchFamily="2" charset="2"/>
              <a:buChar char="§"/>
              <a:defRPr sz="2400">
                <a:solidFill>
                  <a:srgbClr val="000066"/>
                </a:solidFill>
                <a:latin typeface="+mn-lt"/>
                <a:ea typeface="ＭＳ Ｐゴシック" panose="020B0600070205080204" pitchFamily="34" charset="-128"/>
              </a:defRPr>
            </a:lvl3pPr>
            <a:lvl4pPr marL="1600200" indent="-228600" algn="l" rtl="0" eaLnBrk="0" fontAlgn="base" hangingPunct="0">
              <a:spcBef>
                <a:spcPct val="20000"/>
              </a:spcBef>
              <a:spcAft>
                <a:spcPct val="0"/>
              </a:spcAft>
              <a:buChar char="–"/>
              <a:defRPr sz="2000">
                <a:solidFill>
                  <a:srgbClr val="000066"/>
                </a:solidFill>
                <a:latin typeface="+mn-lt"/>
                <a:ea typeface="ＭＳ Ｐゴシック" panose="020B0600070205080204" pitchFamily="34" charset="-128"/>
              </a:defRPr>
            </a:lvl4pPr>
            <a:lvl5pPr marL="2057400" indent="-228600" algn="l" rtl="0" eaLnBrk="0" fontAlgn="base" hangingPunct="0">
              <a:spcBef>
                <a:spcPct val="20000"/>
              </a:spcBef>
              <a:spcAft>
                <a:spcPct val="0"/>
              </a:spcAft>
              <a:buChar char="»"/>
              <a:defRPr sz="2000">
                <a:solidFill>
                  <a:srgbClr val="000066"/>
                </a:solidFill>
                <a:latin typeface="+mn-lt"/>
                <a:ea typeface="ＭＳ Ｐゴシック" panose="020B0600070205080204" pitchFamily="34" charset="-128"/>
              </a:defRPr>
            </a:lvl5pPr>
            <a:lvl6pPr marL="2514600" indent="-228600" algn="l" rtl="0" fontAlgn="base">
              <a:spcBef>
                <a:spcPct val="20000"/>
              </a:spcBef>
              <a:spcAft>
                <a:spcPct val="0"/>
              </a:spcAft>
              <a:defRPr sz="2000">
                <a:solidFill>
                  <a:srgbClr val="000066"/>
                </a:solidFill>
                <a:latin typeface="+mn-lt"/>
              </a:defRPr>
            </a:lvl6pPr>
            <a:lvl7pPr marL="2971800" indent="-228600" algn="l" rtl="0" fontAlgn="base">
              <a:spcBef>
                <a:spcPct val="20000"/>
              </a:spcBef>
              <a:spcAft>
                <a:spcPct val="0"/>
              </a:spcAft>
              <a:defRPr sz="2000">
                <a:solidFill>
                  <a:srgbClr val="000066"/>
                </a:solidFill>
                <a:latin typeface="+mn-lt"/>
              </a:defRPr>
            </a:lvl7pPr>
            <a:lvl8pPr marL="3429000" indent="-228600" algn="l" rtl="0" fontAlgn="base">
              <a:spcBef>
                <a:spcPct val="20000"/>
              </a:spcBef>
              <a:spcAft>
                <a:spcPct val="0"/>
              </a:spcAft>
              <a:defRPr sz="2000">
                <a:solidFill>
                  <a:srgbClr val="000066"/>
                </a:solidFill>
                <a:latin typeface="+mn-lt"/>
              </a:defRPr>
            </a:lvl8pPr>
            <a:lvl9pPr marL="3886200" indent="-228600" algn="l" rtl="0" fontAlgn="base">
              <a:spcBef>
                <a:spcPct val="20000"/>
              </a:spcBef>
              <a:spcAft>
                <a:spcPct val="0"/>
              </a:spcAft>
              <a:defRPr sz="2000">
                <a:solidFill>
                  <a:srgbClr val="000066"/>
                </a:solidFill>
                <a:latin typeface="+mn-lt"/>
              </a:defRPr>
            </a:lvl9p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GB" sz="2000" b="1" i="0" u="none" strike="noStrike" kern="0" cap="none" spc="0" normalizeH="0" baseline="0" noProof="0" dirty="0">
                <a:ln>
                  <a:noFill/>
                </a:ln>
                <a:solidFill>
                  <a:srgbClr val="94A73C"/>
                </a:solidFill>
                <a:effectLst/>
                <a:uLnTx/>
                <a:uFillTx/>
                <a:latin typeface="Verdana" panose="020B0604030504040204" pitchFamily="34" charset="0"/>
                <a:ea typeface="Verdana" panose="020B0604030504040204" pitchFamily="34" charset="0"/>
                <a:cs typeface="Verdana" panose="020B0604030504040204" pitchFamily="34" charset="0"/>
              </a:rPr>
              <a:t>Good design</a:t>
            </a:r>
          </a:p>
        </p:txBody>
      </p:sp>
      <p:sp>
        <p:nvSpPr>
          <p:cNvPr id="8" name="Text Placeholder 4"/>
          <p:cNvSpPr txBox="1">
            <a:spLocks/>
          </p:cNvSpPr>
          <p:nvPr/>
        </p:nvSpPr>
        <p:spPr bwMode="auto">
          <a:xfrm>
            <a:off x="5004048" y="1348305"/>
            <a:ext cx="3663950" cy="416372"/>
          </a:xfrm>
          <a:prstGeom prst="rect">
            <a:avLst/>
          </a:prstGeom>
          <a:noFill/>
          <a:ln>
            <a:miter lim="800000"/>
            <a:headEnd/>
            <a:tailEnd/>
          </a:ln>
        </p:spPr>
        <p:txBody>
          <a:bodyPr/>
          <a:lstStyle>
            <a:lvl1pPr marL="342900" indent="-342900" algn="l" rtl="0" eaLnBrk="0" fontAlgn="base" hangingPunct="0">
              <a:spcBef>
                <a:spcPct val="20000"/>
              </a:spcBef>
              <a:spcAft>
                <a:spcPct val="0"/>
              </a:spcAft>
              <a:buBlip>
                <a:blip r:embed="rId13"/>
              </a:buBlip>
              <a:defRPr sz="3200">
                <a:solidFill>
                  <a:srgbClr val="000066"/>
                </a:solidFill>
                <a:latin typeface="+mn-lt"/>
                <a:ea typeface="ＭＳ Ｐゴシック" panose="020B0600070205080204" pitchFamily="34" charset="-128"/>
                <a:cs typeface="+mn-cs"/>
              </a:defRPr>
            </a:lvl1pPr>
            <a:lvl2pPr marL="742950" indent="-285750" algn="l" rtl="0" eaLnBrk="0" fontAlgn="base" hangingPunct="0">
              <a:spcBef>
                <a:spcPct val="20000"/>
              </a:spcBef>
              <a:spcAft>
                <a:spcPct val="0"/>
              </a:spcAft>
              <a:buFont typeface="Wingdings" panose="05000000000000000000" pitchFamily="2" charset="2"/>
              <a:buChar char="§"/>
              <a:defRPr sz="2800">
                <a:solidFill>
                  <a:srgbClr val="000066"/>
                </a:solidFill>
                <a:latin typeface="+mn-lt"/>
                <a:ea typeface="ＭＳ Ｐゴシック" panose="020B0600070205080204" pitchFamily="34" charset="-128"/>
              </a:defRPr>
            </a:lvl2pPr>
            <a:lvl3pPr marL="1143000" indent="-228600" algn="l" rtl="0" eaLnBrk="0" fontAlgn="base" hangingPunct="0">
              <a:spcBef>
                <a:spcPct val="20000"/>
              </a:spcBef>
              <a:spcAft>
                <a:spcPct val="0"/>
              </a:spcAft>
              <a:buFont typeface="Wingdings" panose="05000000000000000000" pitchFamily="2" charset="2"/>
              <a:buChar char="§"/>
              <a:defRPr sz="2400">
                <a:solidFill>
                  <a:srgbClr val="000066"/>
                </a:solidFill>
                <a:latin typeface="+mn-lt"/>
                <a:ea typeface="ＭＳ Ｐゴシック" panose="020B0600070205080204" pitchFamily="34" charset="-128"/>
              </a:defRPr>
            </a:lvl3pPr>
            <a:lvl4pPr marL="1600200" indent="-228600" algn="l" rtl="0" eaLnBrk="0" fontAlgn="base" hangingPunct="0">
              <a:spcBef>
                <a:spcPct val="20000"/>
              </a:spcBef>
              <a:spcAft>
                <a:spcPct val="0"/>
              </a:spcAft>
              <a:buChar char="–"/>
              <a:defRPr sz="2000">
                <a:solidFill>
                  <a:srgbClr val="000066"/>
                </a:solidFill>
                <a:latin typeface="+mn-lt"/>
                <a:ea typeface="ＭＳ Ｐゴシック" panose="020B0600070205080204" pitchFamily="34" charset="-128"/>
              </a:defRPr>
            </a:lvl4pPr>
            <a:lvl5pPr marL="2057400" indent="-228600" algn="l" rtl="0" eaLnBrk="0" fontAlgn="base" hangingPunct="0">
              <a:spcBef>
                <a:spcPct val="20000"/>
              </a:spcBef>
              <a:spcAft>
                <a:spcPct val="0"/>
              </a:spcAft>
              <a:buChar char="»"/>
              <a:defRPr sz="2000">
                <a:solidFill>
                  <a:srgbClr val="000066"/>
                </a:solidFill>
                <a:latin typeface="+mn-lt"/>
                <a:ea typeface="ＭＳ Ｐゴシック" panose="020B0600070205080204" pitchFamily="34" charset="-128"/>
              </a:defRPr>
            </a:lvl5pPr>
            <a:lvl6pPr marL="2514600" indent="-228600" algn="l" rtl="0" fontAlgn="base">
              <a:spcBef>
                <a:spcPct val="20000"/>
              </a:spcBef>
              <a:spcAft>
                <a:spcPct val="0"/>
              </a:spcAft>
              <a:defRPr sz="2000">
                <a:solidFill>
                  <a:srgbClr val="000066"/>
                </a:solidFill>
                <a:latin typeface="+mn-lt"/>
              </a:defRPr>
            </a:lvl6pPr>
            <a:lvl7pPr marL="2971800" indent="-228600" algn="l" rtl="0" fontAlgn="base">
              <a:spcBef>
                <a:spcPct val="20000"/>
              </a:spcBef>
              <a:spcAft>
                <a:spcPct val="0"/>
              </a:spcAft>
              <a:defRPr sz="2000">
                <a:solidFill>
                  <a:srgbClr val="000066"/>
                </a:solidFill>
                <a:latin typeface="+mn-lt"/>
              </a:defRPr>
            </a:lvl7pPr>
            <a:lvl8pPr marL="3429000" indent="-228600" algn="l" rtl="0" fontAlgn="base">
              <a:spcBef>
                <a:spcPct val="20000"/>
              </a:spcBef>
              <a:spcAft>
                <a:spcPct val="0"/>
              </a:spcAft>
              <a:defRPr sz="2000">
                <a:solidFill>
                  <a:srgbClr val="000066"/>
                </a:solidFill>
                <a:latin typeface="+mn-lt"/>
              </a:defRPr>
            </a:lvl8pPr>
            <a:lvl9pPr marL="3886200" indent="-228600" algn="l" rtl="0" fontAlgn="base">
              <a:spcBef>
                <a:spcPct val="20000"/>
              </a:spcBef>
              <a:spcAft>
                <a:spcPct val="0"/>
              </a:spcAft>
              <a:defRPr sz="2000">
                <a:solidFill>
                  <a:srgbClr val="000066"/>
                </a:solidFill>
                <a:latin typeface="+mn-lt"/>
              </a:defRPr>
            </a:lvl9p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GB" sz="2000" b="1" i="0" u="none" strike="noStrike" kern="0" cap="none" spc="0" normalizeH="0" baseline="0" noProof="0" dirty="0">
                <a:ln>
                  <a:noFill/>
                </a:ln>
                <a:solidFill>
                  <a:srgbClr val="EB775B"/>
                </a:solidFill>
                <a:effectLst/>
                <a:uLnTx/>
                <a:uFillTx/>
                <a:latin typeface="Verdana" panose="020B0604030504040204" pitchFamily="34" charset="0"/>
                <a:ea typeface="Verdana" panose="020B0604030504040204" pitchFamily="34" charset="0"/>
                <a:cs typeface="Verdana" panose="020B0604030504040204" pitchFamily="34" charset="0"/>
              </a:rPr>
              <a:t>Common problems</a:t>
            </a:r>
          </a:p>
        </p:txBody>
      </p:sp>
    </p:spTree>
    <p:extLst>
      <p:ext uri="{BB962C8B-B14F-4D97-AF65-F5344CB8AC3E}">
        <p14:creationId xmlns:p14="http://schemas.microsoft.com/office/powerpoint/2010/main" val="262561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a:t>
            </a:r>
          </a:p>
        </p:txBody>
      </p:sp>
      <p:sp>
        <p:nvSpPr>
          <p:cNvPr id="3" name="Content Placeholder 2"/>
          <p:cNvSpPr>
            <a:spLocks noGrp="1"/>
          </p:cNvSpPr>
          <p:nvPr>
            <p:ph idx="1"/>
          </p:nvPr>
        </p:nvSpPr>
        <p:spPr/>
        <p:txBody>
          <a:bodyPr>
            <a:normAutofit/>
          </a:bodyPr>
          <a:lstStyle/>
          <a:p>
            <a:pPr lvl="0">
              <a:spcBef>
                <a:spcPts val="1200"/>
              </a:spcBef>
              <a:buClr>
                <a:srgbClr val="9BBB59">
                  <a:lumMod val="75000"/>
                </a:srgbClr>
              </a:buClr>
              <a:buFont typeface="Wingdings" panose="05000000000000000000" pitchFamily="2" charset="2"/>
              <a:buChar char="v"/>
            </a:pPr>
            <a:r>
              <a:rPr lang="en-US" altLang="en-US" sz="2000" b="1" dirty="0"/>
              <a:t>Be clear and precise </a:t>
            </a:r>
            <a:r>
              <a:rPr lang="en-US" altLang="en-US" sz="2000" dirty="0"/>
              <a:t>– applications are only evaluated on what is submitted (not on the potential of the idea)</a:t>
            </a:r>
          </a:p>
          <a:p>
            <a:pPr lvl="0">
              <a:spcBef>
                <a:spcPts val="1200"/>
              </a:spcBef>
              <a:buClr>
                <a:srgbClr val="9BBB59">
                  <a:lumMod val="75000"/>
                </a:srgbClr>
              </a:buClr>
              <a:buFont typeface="Wingdings" panose="05000000000000000000" pitchFamily="2" charset="2"/>
              <a:buChar char="v"/>
            </a:pPr>
            <a:r>
              <a:rPr lang="en-US" altLang="en-US" sz="2000" b="1" dirty="0"/>
              <a:t>Read documents</a:t>
            </a:r>
          </a:p>
          <a:p>
            <a:pPr lvl="0">
              <a:spcBef>
                <a:spcPts val="1200"/>
              </a:spcBef>
              <a:buClr>
                <a:srgbClr val="9BBB59">
                  <a:lumMod val="75000"/>
                </a:srgbClr>
              </a:buClr>
              <a:buFont typeface="Wingdings" panose="05000000000000000000" pitchFamily="2" charset="2"/>
              <a:buChar char="v"/>
            </a:pPr>
            <a:r>
              <a:rPr lang="en-US" altLang="en-US" sz="2000" b="1" dirty="0"/>
              <a:t>Read about and talk to ongoing projects</a:t>
            </a:r>
            <a:r>
              <a:rPr lang="en-US" altLang="en-US" sz="2000" dirty="0"/>
              <a:t> </a:t>
            </a:r>
          </a:p>
          <a:p>
            <a:pPr lvl="0">
              <a:spcBef>
                <a:spcPts val="1200"/>
              </a:spcBef>
              <a:buClr>
                <a:srgbClr val="9BBB59">
                  <a:lumMod val="75000"/>
                </a:srgbClr>
              </a:buClr>
              <a:buFont typeface="Wingdings" panose="05000000000000000000" pitchFamily="2" charset="2"/>
              <a:buChar char="v"/>
            </a:pPr>
            <a:endParaRPr lang="en-US" altLang="en-US" sz="2000" dirty="0"/>
          </a:p>
          <a:p>
            <a:pPr marL="0" lvl="0" indent="0" algn="ctr">
              <a:spcBef>
                <a:spcPts val="1200"/>
              </a:spcBef>
              <a:buClr>
                <a:srgbClr val="9BBB59">
                  <a:lumMod val="75000"/>
                </a:srgbClr>
              </a:buClr>
              <a:buNone/>
            </a:pPr>
            <a:r>
              <a:rPr lang="en-US" altLang="en-US" sz="2000" dirty="0"/>
              <a:t>Check the LIFE Database of funded projects</a:t>
            </a:r>
            <a:br>
              <a:rPr lang="en-US" altLang="en-US" sz="2000" dirty="0">
                <a:solidFill>
                  <a:schemeClr val="tx1">
                    <a:lumMod val="50000"/>
                    <a:lumOff val="50000"/>
                  </a:schemeClr>
                </a:solidFill>
              </a:rPr>
            </a:br>
            <a:r>
              <a:rPr lang="en-US" altLang="en-US" sz="1600" u="sng" dirty="0"/>
              <a:t>http://ec.europa.eu/environment/life/project/Projects/index.cfm</a:t>
            </a:r>
          </a:p>
          <a:p>
            <a:pPr marL="0" lvl="0" indent="0" algn="ctr">
              <a:spcBef>
                <a:spcPts val="1200"/>
              </a:spcBef>
              <a:buClr>
                <a:srgbClr val="9BBB59">
                  <a:lumMod val="75000"/>
                </a:srgbClr>
              </a:buClr>
              <a:buNone/>
            </a:pPr>
            <a:r>
              <a:rPr lang="en-US" altLang="en-US" sz="2000" dirty="0"/>
              <a:t>!!! START EARLY!!!</a:t>
            </a:r>
          </a:p>
          <a:p>
            <a:endParaRPr lang="en-US" sz="2000" dirty="0"/>
          </a:p>
        </p:txBody>
      </p:sp>
      <p:sp>
        <p:nvSpPr>
          <p:cNvPr id="4" name="Slide Number Placeholder 3"/>
          <p:cNvSpPr>
            <a:spLocks noGrp="1"/>
          </p:cNvSpPr>
          <p:nvPr>
            <p:ph type="sldNum" sz="quarter" idx="4294967295"/>
          </p:nvPr>
        </p:nvSpPr>
        <p:spPr>
          <a:xfrm>
            <a:off x="0" y="44624"/>
            <a:ext cx="0" cy="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2400" b="0" i="0" u="none" strike="noStrike" kern="1200" cap="none" spc="0" normalizeH="0" baseline="0" noProof="0" dirty="0">
              <a:ln>
                <a:noFill/>
              </a:ln>
              <a:solidFill>
                <a:srgbClr val="434445"/>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83905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7384"/>
            <a:ext cx="9136966" cy="6858000"/>
          </a:xfrm>
          <a:prstGeom prst="rect">
            <a:avLst/>
          </a:prstGeom>
        </p:spPr>
      </p:pic>
      <p:sp>
        <p:nvSpPr>
          <p:cNvPr id="5" name="TextBox 4"/>
          <p:cNvSpPr txBox="1"/>
          <p:nvPr/>
        </p:nvSpPr>
        <p:spPr>
          <a:xfrm>
            <a:off x="0" y="3543300"/>
            <a:ext cx="9144000" cy="1323975"/>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4000" b="1" i="0" u="none" strike="noStrike" kern="1200" cap="small" spc="0" normalizeH="0" baseline="0" noProof="0" dirty="0">
                <a:ln>
                  <a:noFill/>
                </a:ln>
                <a:solidFill>
                  <a:srgbClr val="002060"/>
                </a:solidFill>
                <a:effectLst/>
                <a:uLnTx/>
                <a:uFillTx/>
                <a:latin typeface="Calibri" panose="020F0502020204030204" pitchFamily="34" charset="0"/>
                <a:ea typeface="ＭＳ Ｐゴシック" charset="-128"/>
                <a:cs typeface="+mn-cs"/>
              </a:rPr>
              <a:t>Evaluation of LIFE proposals:</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4000" b="1" i="0" u="none" strike="noStrike" kern="1200" cap="small" spc="0" normalizeH="0" baseline="0" noProof="0" dirty="0">
                <a:ln>
                  <a:noFill/>
                </a:ln>
                <a:solidFill>
                  <a:srgbClr val="002060"/>
                </a:solidFill>
                <a:effectLst/>
                <a:uLnTx/>
                <a:uFillTx/>
                <a:latin typeface="Calibri" panose="020F0502020204030204" pitchFamily="34" charset="0"/>
                <a:ea typeface="ＭＳ Ｐゴシック" charset="-128"/>
                <a:cs typeface="+mn-cs"/>
              </a:rPr>
              <a:t>Common pitfalls</a:t>
            </a:r>
          </a:p>
        </p:txBody>
      </p:sp>
    </p:spTree>
    <p:extLst>
      <p:ext uri="{BB962C8B-B14F-4D97-AF65-F5344CB8AC3E}">
        <p14:creationId xmlns:p14="http://schemas.microsoft.com/office/powerpoint/2010/main" val="335971495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7873" name="Title 1"/>
          <p:cNvSpPr>
            <a:spLocks noGrp="1"/>
          </p:cNvSpPr>
          <p:nvPr>
            <p:ph type="title" idx="4294967295"/>
          </p:nvPr>
        </p:nvSpPr>
        <p:spPr bwMode="auto">
          <a:xfrm>
            <a:off x="0" y="1670050"/>
            <a:ext cx="6985000" cy="75088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indent="0" eaLnBrk="1" hangingPunct="1"/>
            <a:r>
              <a:rPr lang="en-GB" altLang="x-none" sz="3600" cap="small" dirty="0">
                <a:solidFill>
                  <a:srgbClr val="002060"/>
                </a:solidFill>
                <a:latin typeface="Calibri" charset="0"/>
                <a:ea typeface="ヒラギノ角ゴ Pro W3" charset="-128"/>
              </a:rPr>
              <a:t>The baseline is incomplete</a:t>
            </a:r>
          </a:p>
        </p:txBody>
      </p:sp>
      <p:sp>
        <p:nvSpPr>
          <p:cNvPr id="207874" name="Content Placeholder 2"/>
          <p:cNvSpPr>
            <a:spLocks noGrp="1"/>
          </p:cNvSpPr>
          <p:nvPr>
            <p:ph idx="4294967295"/>
          </p:nvPr>
        </p:nvSpPr>
        <p:spPr bwMode="auto">
          <a:xfrm>
            <a:off x="468313" y="2163763"/>
            <a:ext cx="8097837" cy="3529012"/>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87338" indent="-287338" eaLnBrk="1" hangingPunct="1">
              <a:buFontTx/>
              <a:buNone/>
            </a:pPr>
            <a:endParaRPr lang="en-GB" altLang="x-none" sz="2500" dirty="0">
              <a:ea typeface="ヒラギノ角ゴ Pro W3" charset="-128"/>
              <a:sym typeface="Wingdings" charset="2"/>
            </a:endParaRPr>
          </a:p>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What is </a:t>
            </a:r>
            <a:r>
              <a:rPr lang="en-GB" altLang="x-none" sz="2500" b="1" i="0" dirty="0">
                <a:solidFill>
                  <a:srgbClr val="002060"/>
                </a:solidFill>
                <a:latin typeface="Calibri" charset="0"/>
                <a:ea typeface="ヒラギノ角ゴ Pro W3" charset="-128"/>
              </a:rPr>
              <a:t>the problem </a:t>
            </a:r>
            <a:r>
              <a:rPr lang="en-GB" altLang="x-none" sz="2500" i="0" dirty="0">
                <a:solidFill>
                  <a:srgbClr val="002060"/>
                </a:solidFill>
                <a:latin typeface="Calibri" charset="0"/>
                <a:ea typeface="ヒラギノ角ゴ Pro W3" charset="-128"/>
              </a:rPr>
              <a:t>you want to address</a:t>
            </a:r>
          </a:p>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What are the challenges </a:t>
            </a:r>
            <a:r>
              <a:rPr lang="en-GB" altLang="x-none" sz="2500" b="1" i="0" dirty="0">
                <a:solidFill>
                  <a:srgbClr val="002060"/>
                </a:solidFill>
                <a:latin typeface="Calibri" charset="0"/>
                <a:ea typeface="ヒラギノ角ゴ Pro W3" charset="-128"/>
              </a:rPr>
              <a:t>in your specific context</a:t>
            </a:r>
          </a:p>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What has been done so far – </a:t>
            </a:r>
            <a:r>
              <a:rPr lang="en-GB" altLang="x-none" sz="2500" b="1" i="0" dirty="0">
                <a:solidFill>
                  <a:srgbClr val="002060"/>
                </a:solidFill>
                <a:latin typeface="Calibri" charset="0"/>
                <a:ea typeface="ヒラギノ角ゴ Pro W3" charset="-128"/>
              </a:rPr>
              <a:t>value added of the project</a:t>
            </a:r>
          </a:p>
          <a:p>
            <a:pPr marL="287338" indent="-287338" eaLnBrk="1" hangingPunct="1">
              <a:buClr>
                <a:srgbClr val="718F0A"/>
              </a:buClr>
              <a:buFont typeface="Wingdings" charset="2"/>
              <a:buChar char="v"/>
            </a:pPr>
            <a:r>
              <a:rPr lang="en-GB" altLang="x-none" sz="2500" b="1" i="0" dirty="0">
                <a:solidFill>
                  <a:srgbClr val="002060"/>
                </a:solidFill>
                <a:latin typeface="Calibri" charset="0"/>
                <a:ea typeface="ヒラギノ角ゴ Pro W3" charset="-128"/>
              </a:rPr>
              <a:t>Baseline data </a:t>
            </a:r>
            <a:r>
              <a:rPr lang="en-GB" altLang="x-none" sz="2500" i="0" dirty="0">
                <a:solidFill>
                  <a:srgbClr val="002060"/>
                </a:solidFill>
                <a:latin typeface="Calibri" charset="0"/>
                <a:ea typeface="ヒラギノ角ゴ Pro W3" charset="-128"/>
              </a:rPr>
              <a:t>(surveys, results of tests, etc.) </a:t>
            </a:r>
            <a:r>
              <a:rPr lang="en-GB" altLang="x-none" sz="2500" i="0" dirty="0">
                <a:solidFill>
                  <a:srgbClr val="002060"/>
                </a:solidFill>
                <a:latin typeface="Calibri" charset="0"/>
                <a:ea typeface="ヒラギノ角ゴ Pro W3" charset="-128"/>
                <a:sym typeface="Wingdings" charset="2"/>
              </a:rPr>
              <a:t> p</a:t>
            </a:r>
            <a:r>
              <a:rPr lang="en-GB" altLang="x-none" sz="2500" i="0" dirty="0">
                <a:solidFill>
                  <a:srgbClr val="002060"/>
                </a:solidFill>
                <a:latin typeface="Calibri" charset="0"/>
                <a:ea typeface="ヒラギノ角ゴ Pro W3" charset="-128"/>
              </a:rPr>
              <a:t>rovide the data source and, when relevant, maps</a:t>
            </a:r>
          </a:p>
          <a:p>
            <a:pPr marL="287338" indent="-287338" eaLnBrk="1" hangingPunct="1">
              <a:buFontTx/>
              <a:buNone/>
            </a:pPr>
            <a:endParaRPr lang="en-GB" altLang="x-none" sz="2500" dirty="0">
              <a:ea typeface="ヒラギノ角ゴ Pro W3" charset="-128"/>
            </a:endParaRPr>
          </a:p>
        </p:txBody>
      </p:sp>
      <p:pic>
        <p:nvPicPr>
          <p:cNvPr id="3093" name="Picture 21" descr="C:\Users\giappla\AppData\Local\Local Documents - no backup\Pictures\download (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70651" y="1234117"/>
            <a:ext cx="1879638" cy="17323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3390959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9921" name="Title 1"/>
          <p:cNvSpPr>
            <a:spLocks noGrp="1"/>
          </p:cNvSpPr>
          <p:nvPr>
            <p:ph type="title" idx="4294967295"/>
          </p:nvPr>
        </p:nvSpPr>
        <p:spPr bwMode="auto">
          <a:xfrm>
            <a:off x="0" y="1530350"/>
            <a:ext cx="5867400" cy="936625"/>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indent="0" eaLnBrk="1" hangingPunct="1"/>
            <a:r>
              <a:rPr lang="en-GB" altLang="x-none" sz="3400" cap="small" dirty="0">
                <a:solidFill>
                  <a:srgbClr val="002060"/>
                </a:solidFill>
                <a:latin typeface="Calibri" charset="0"/>
                <a:ea typeface="ヒラギノ角ゴ Pro W3" charset="-128"/>
              </a:rPr>
              <a:t>Target group, stakeholders, partnership not appropriate</a:t>
            </a:r>
          </a:p>
        </p:txBody>
      </p:sp>
      <p:sp>
        <p:nvSpPr>
          <p:cNvPr id="124931" name="Content Placeholder 2"/>
          <p:cNvSpPr>
            <a:spLocks noGrp="1"/>
          </p:cNvSpPr>
          <p:nvPr>
            <p:ph idx="4294967295"/>
          </p:nvPr>
        </p:nvSpPr>
        <p:spPr bwMode="auto">
          <a:xfrm>
            <a:off x="468313" y="2997200"/>
            <a:ext cx="7513637" cy="3095625"/>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88000" indent="-288000" eaLnBrk="1" hangingPunct="1">
              <a:buClr>
                <a:schemeClr val="accent4">
                  <a:lumMod val="75000"/>
                </a:schemeClr>
              </a:buClr>
              <a:buSzPct val="100000"/>
              <a:buFont typeface="Wingdings" charset="2"/>
              <a:buChar char="v"/>
              <a:defRPr/>
            </a:pPr>
            <a:r>
              <a:rPr lang="en-GB" altLang="en-US" sz="2500" i="0" dirty="0">
                <a:solidFill>
                  <a:srgbClr val="002060"/>
                </a:solidFill>
                <a:latin typeface="Calibri" charset="0"/>
                <a:ea typeface="+mn-ea"/>
                <a:cs typeface="+mn-cs"/>
              </a:rPr>
              <a:t>Who is </a:t>
            </a:r>
            <a:r>
              <a:rPr lang="en-GB" altLang="en-US" sz="2500" b="1" i="0" dirty="0">
                <a:solidFill>
                  <a:srgbClr val="002060"/>
                </a:solidFill>
                <a:latin typeface="Calibri" charset="0"/>
                <a:ea typeface="+mn-ea"/>
                <a:cs typeface="+mn-cs"/>
              </a:rPr>
              <a:t>affected by the problem</a:t>
            </a:r>
            <a:r>
              <a:rPr lang="en-GB" altLang="en-US" sz="2500" i="0" dirty="0">
                <a:solidFill>
                  <a:srgbClr val="002060"/>
                </a:solidFill>
                <a:latin typeface="Calibri" charset="0"/>
                <a:ea typeface="+mn-ea"/>
                <a:cs typeface="+mn-cs"/>
              </a:rPr>
              <a:t>? Who will use the solutions/tools developed? </a:t>
            </a:r>
          </a:p>
          <a:p>
            <a:pPr marL="288000" indent="-288000" eaLnBrk="1" hangingPunct="1">
              <a:buClr>
                <a:schemeClr val="accent4">
                  <a:lumMod val="75000"/>
                </a:schemeClr>
              </a:buClr>
              <a:buSzPct val="100000"/>
              <a:buFont typeface="Wingdings" charset="2"/>
              <a:buChar char="v"/>
              <a:defRPr/>
            </a:pPr>
            <a:r>
              <a:rPr lang="en-GB" altLang="en-US" sz="2500" b="1" i="0" dirty="0">
                <a:solidFill>
                  <a:srgbClr val="002060"/>
                </a:solidFill>
                <a:latin typeface="Calibri" charset="0"/>
                <a:ea typeface="+mn-ea"/>
                <a:cs typeface="+mn-cs"/>
              </a:rPr>
              <a:t>Local authorities </a:t>
            </a:r>
            <a:r>
              <a:rPr lang="en-GB" altLang="en-US" sz="2500" i="0" dirty="0">
                <a:solidFill>
                  <a:srgbClr val="002060"/>
                </a:solidFill>
                <a:latin typeface="Calibri" charset="0"/>
                <a:ea typeface="+mn-ea"/>
                <a:cs typeface="+mn-cs"/>
              </a:rPr>
              <a:t>involved? How? Ensure active participation of key stakeholders</a:t>
            </a:r>
          </a:p>
          <a:p>
            <a:pPr marL="288000" indent="-288000" eaLnBrk="1" hangingPunct="1">
              <a:buClr>
                <a:schemeClr val="accent4">
                  <a:lumMod val="75000"/>
                </a:schemeClr>
              </a:buClr>
              <a:buSzPct val="100000"/>
              <a:buFont typeface="Wingdings" charset="2"/>
              <a:buChar char="v"/>
              <a:defRPr/>
            </a:pPr>
            <a:r>
              <a:rPr lang="en-GB" altLang="en-US" sz="2500" b="1" i="0" dirty="0">
                <a:solidFill>
                  <a:srgbClr val="002060"/>
                </a:solidFill>
                <a:latin typeface="Calibri" charset="0"/>
                <a:ea typeface="+mn-ea"/>
                <a:cs typeface="+mn-cs"/>
              </a:rPr>
              <a:t>Partnership based on expertise </a:t>
            </a:r>
            <a:r>
              <a:rPr lang="en-GB" altLang="en-US" sz="2500" i="0" dirty="0">
                <a:solidFill>
                  <a:srgbClr val="002060"/>
                </a:solidFill>
                <a:latin typeface="Calibri" charset="0"/>
                <a:ea typeface="+mn-ea"/>
                <a:cs typeface="+mn-cs"/>
              </a:rPr>
              <a:t>needed in the project</a:t>
            </a:r>
          </a:p>
        </p:txBody>
      </p:sp>
      <p:pic>
        <p:nvPicPr>
          <p:cNvPr id="5123" name="Picture 3" descr="C:\Users\giappla\AppData\Local\Local Documents - no backup\Pictures\stakeholders.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43086" y="1213441"/>
            <a:ext cx="2628332" cy="17408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0213225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1969" name="Title 1"/>
          <p:cNvSpPr>
            <a:spLocks noGrp="1"/>
          </p:cNvSpPr>
          <p:nvPr>
            <p:ph type="title" idx="4294967295"/>
          </p:nvPr>
        </p:nvSpPr>
        <p:spPr bwMode="auto">
          <a:xfrm>
            <a:off x="0" y="1547813"/>
            <a:ext cx="6227763" cy="1152525"/>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indent="0" eaLnBrk="1" hangingPunct="1"/>
            <a:r>
              <a:rPr lang="en-GB" altLang="x-none" sz="3600" cap="small" dirty="0">
                <a:solidFill>
                  <a:srgbClr val="002060"/>
                </a:solidFill>
                <a:latin typeface="Calibri" charset="0"/>
                <a:ea typeface="ヒラギノ角ゴ Pro W3" charset="-128"/>
              </a:rPr>
              <a:t>Unclear link between actions</a:t>
            </a:r>
            <a:r>
              <a:rPr lang="en-GB" altLang="x-none" sz="3600" cap="small" dirty="0">
                <a:solidFill>
                  <a:srgbClr val="002060"/>
                </a:solidFill>
                <a:latin typeface="Calibri" charset="0"/>
                <a:ea typeface="ヒラギノ角ゴ Pro W3" charset="-128"/>
                <a:sym typeface="Wingdings" charset="2"/>
              </a:rPr>
              <a:t> and objectives</a:t>
            </a:r>
            <a:endParaRPr lang="en-GB" altLang="x-none" sz="3600" cap="small" dirty="0">
              <a:solidFill>
                <a:srgbClr val="002060"/>
              </a:solidFill>
              <a:latin typeface="Calibri" charset="0"/>
              <a:ea typeface="ヒラギノ角ゴ Pro W3" charset="-128"/>
            </a:endParaRPr>
          </a:p>
        </p:txBody>
      </p:sp>
      <p:sp>
        <p:nvSpPr>
          <p:cNvPr id="211970" name="Content Placeholder 2"/>
          <p:cNvSpPr>
            <a:spLocks noGrp="1"/>
          </p:cNvSpPr>
          <p:nvPr>
            <p:ph idx="4294967295"/>
          </p:nvPr>
        </p:nvSpPr>
        <p:spPr bwMode="auto">
          <a:xfrm>
            <a:off x="395288" y="3038475"/>
            <a:ext cx="7056437" cy="3529013"/>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87338" indent="-287338" eaLnBrk="1" hangingPunct="1">
              <a:buClr>
                <a:srgbClr val="718F0A"/>
              </a:buClr>
              <a:buFont typeface="Wingdings" charset="2"/>
              <a:buChar char="v"/>
            </a:pPr>
            <a:r>
              <a:rPr lang="en-GB" altLang="x-none" sz="2500" b="1" i="0" dirty="0">
                <a:solidFill>
                  <a:srgbClr val="002060"/>
                </a:solidFill>
                <a:latin typeface="Calibri" charset="0"/>
                <a:ea typeface="ヒラギノ角ゴ Pro W3" charset="-128"/>
              </a:rPr>
              <a:t>Are the actions appropriate </a:t>
            </a:r>
            <a:r>
              <a:rPr lang="en-GB" altLang="x-none" sz="2500" i="0" dirty="0">
                <a:solidFill>
                  <a:srgbClr val="002060"/>
                </a:solidFill>
                <a:latin typeface="Calibri" charset="0"/>
                <a:ea typeface="ヒラギノ角ゴ Pro W3" charset="-128"/>
              </a:rPr>
              <a:t>to address the problem identified? Use </a:t>
            </a:r>
            <a:r>
              <a:rPr lang="en-GB" altLang="x-none" sz="2500" b="1" i="0" dirty="0">
                <a:solidFill>
                  <a:srgbClr val="002060"/>
                </a:solidFill>
                <a:latin typeface="Calibri" charset="0"/>
                <a:ea typeface="ヒラギノ角ゴ Pro W3" charset="-128"/>
              </a:rPr>
              <a:t>logical framework </a:t>
            </a:r>
          </a:p>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Clearly present </a:t>
            </a:r>
            <a:r>
              <a:rPr lang="en-GB" altLang="x-none" sz="2500" b="1" i="0" dirty="0">
                <a:solidFill>
                  <a:srgbClr val="002060"/>
                </a:solidFill>
                <a:latin typeface="Calibri" charset="0"/>
                <a:ea typeface="ヒラギノ角ゴ Pro W3" charset="-128"/>
              </a:rPr>
              <a:t>who does what and when</a:t>
            </a:r>
            <a:endParaRPr lang="en-GB" altLang="x-none" sz="2500" i="0" dirty="0">
              <a:solidFill>
                <a:srgbClr val="002060"/>
              </a:solidFill>
              <a:latin typeface="Calibri" charset="0"/>
              <a:ea typeface="ヒラギノ角ゴ Pro W3" charset="-128"/>
            </a:endParaRPr>
          </a:p>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Tools/strategies/methodologies</a:t>
            </a:r>
            <a:r>
              <a:rPr lang="en-GB" altLang="x-none" sz="2500" i="0" dirty="0">
                <a:solidFill>
                  <a:srgbClr val="002060"/>
                </a:solidFill>
                <a:latin typeface="Calibri" charset="0"/>
                <a:ea typeface="ヒラギノ角ゴ Pro W3" charset="-128"/>
                <a:sym typeface="Wingdings" charset="2"/>
              </a:rPr>
              <a:t> needed for  </a:t>
            </a:r>
            <a:r>
              <a:rPr lang="en-GB" altLang="x-none" sz="2500" b="1" i="0" dirty="0">
                <a:solidFill>
                  <a:srgbClr val="002060"/>
                </a:solidFill>
                <a:latin typeface="Calibri" charset="0"/>
                <a:ea typeface="ヒラギノ角ゴ Pro W3" charset="-128"/>
                <a:sym typeface="Wingdings" charset="2"/>
              </a:rPr>
              <a:t>concrete implementation</a:t>
            </a:r>
          </a:p>
          <a:p>
            <a:pPr marL="287338" indent="-287338" eaLnBrk="1" hangingPunct="1">
              <a:buClr>
                <a:srgbClr val="718F0A"/>
              </a:buClr>
              <a:buFont typeface="Wingdings" charset="2"/>
              <a:buChar char="v"/>
            </a:pPr>
            <a:r>
              <a:rPr lang="en-GB" altLang="x-none" sz="2500" b="1" i="0" dirty="0">
                <a:solidFill>
                  <a:srgbClr val="002060"/>
                </a:solidFill>
                <a:latin typeface="Calibri" charset="0"/>
                <a:ea typeface="ヒラギノ角ゴ Pro W3" charset="-128"/>
                <a:sym typeface="Wingdings" charset="2"/>
              </a:rPr>
              <a:t>Transnational?</a:t>
            </a:r>
            <a:endParaRPr lang="en-GB" altLang="x-none" sz="2500" i="0" dirty="0">
              <a:solidFill>
                <a:srgbClr val="002060"/>
              </a:solidFill>
              <a:latin typeface="Calibri" charset="0"/>
              <a:ea typeface="ヒラギノ角ゴ Pro W3" charset="-128"/>
            </a:endParaRPr>
          </a:p>
        </p:txBody>
      </p:sp>
      <p:pic>
        <p:nvPicPr>
          <p:cNvPr id="4099" name="Picture 3" descr="C:\Users\giappla\AppData\Local\Local Documents - no backup\Pictures\download.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44208" y="1340768"/>
            <a:ext cx="2571750" cy="17811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7300872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4017" name="Title 1"/>
          <p:cNvSpPr>
            <a:spLocks noGrp="1"/>
          </p:cNvSpPr>
          <p:nvPr>
            <p:ph type="title" idx="4294967295"/>
          </p:nvPr>
        </p:nvSpPr>
        <p:spPr bwMode="auto">
          <a:xfrm>
            <a:off x="0" y="1520825"/>
            <a:ext cx="6208713" cy="936625"/>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indent="0" eaLnBrk="1" hangingPunct="1"/>
            <a:r>
              <a:rPr lang="en-GB" altLang="x-none" sz="3600" cap="small" dirty="0">
                <a:solidFill>
                  <a:srgbClr val="002060"/>
                </a:solidFill>
                <a:latin typeface="Calibri" charset="0"/>
                <a:ea typeface="ヒラギノ角ゴ Pro W3" charset="-128"/>
              </a:rPr>
              <a:t>Sustainability not ensured</a:t>
            </a:r>
          </a:p>
        </p:txBody>
      </p:sp>
      <p:sp>
        <p:nvSpPr>
          <p:cNvPr id="214018" name="Content Placeholder 2"/>
          <p:cNvSpPr>
            <a:spLocks noGrp="1"/>
          </p:cNvSpPr>
          <p:nvPr>
            <p:ph idx="4294967295"/>
          </p:nvPr>
        </p:nvSpPr>
        <p:spPr bwMode="auto">
          <a:xfrm>
            <a:off x="323850" y="2708275"/>
            <a:ext cx="7272338" cy="3529013"/>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Technical sustainability </a:t>
            </a:r>
            <a:r>
              <a:rPr lang="en-GB" altLang="x-none" sz="2500" b="1" i="0" dirty="0">
                <a:solidFill>
                  <a:srgbClr val="002060"/>
                </a:solidFill>
                <a:latin typeface="Calibri" charset="0"/>
                <a:ea typeface="ヒラギノ角ゴ Pro W3" charset="-128"/>
              </a:rPr>
              <a:t>should be built in the project</a:t>
            </a:r>
            <a:r>
              <a:rPr lang="en-GB" altLang="x-none" sz="2500" i="0" dirty="0">
                <a:solidFill>
                  <a:srgbClr val="002060"/>
                </a:solidFill>
                <a:latin typeface="Calibri" charset="0"/>
                <a:ea typeface="ヒラギノ角ゴ Pro W3" charset="-128"/>
              </a:rPr>
              <a:t> ex. scale up pilot, uptake of policy recommendations/tools</a:t>
            </a:r>
          </a:p>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Responsibilities – who will do the job afterwards? </a:t>
            </a:r>
            <a:r>
              <a:rPr lang="en-GB" altLang="x-none" sz="2500" b="1" i="0" dirty="0">
                <a:solidFill>
                  <a:srgbClr val="002060"/>
                </a:solidFill>
                <a:latin typeface="Calibri" charset="0"/>
                <a:ea typeface="ヒラギノ角ゴ Pro W3" charset="-128"/>
              </a:rPr>
              <a:t>Who will use the tool/ products developed</a:t>
            </a:r>
            <a:r>
              <a:rPr lang="en-GB" altLang="x-none" sz="2500" i="0" dirty="0">
                <a:solidFill>
                  <a:srgbClr val="002060"/>
                </a:solidFill>
                <a:latin typeface="Calibri" charset="0"/>
                <a:ea typeface="ヒラギノ角ゴ Pro W3" charset="-128"/>
              </a:rPr>
              <a:t>?</a:t>
            </a:r>
          </a:p>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Financial sustainability</a:t>
            </a:r>
          </a:p>
        </p:txBody>
      </p:sp>
      <p:pic>
        <p:nvPicPr>
          <p:cNvPr id="6146" name="Picture 2" descr="C:\Users\giappla\AppData\Local\Local Documents - no backup\Pictures\sust.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35098" y="1348673"/>
            <a:ext cx="2541070" cy="12745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3036189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6065" name="Title 1"/>
          <p:cNvSpPr>
            <a:spLocks noGrp="1"/>
          </p:cNvSpPr>
          <p:nvPr>
            <p:ph type="title" idx="4294967295"/>
          </p:nvPr>
        </p:nvSpPr>
        <p:spPr bwMode="auto">
          <a:xfrm>
            <a:off x="-135218" y="1484784"/>
            <a:ext cx="6720681" cy="936154"/>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indent="0" eaLnBrk="1" hangingPunct="1"/>
            <a:r>
              <a:rPr lang="en-GB" altLang="x-none" sz="3600" cap="small" dirty="0">
                <a:solidFill>
                  <a:srgbClr val="002060"/>
                </a:solidFill>
                <a:latin typeface="Calibri" charset="0"/>
                <a:ea typeface="ヒラギノ角ゴ Pro W3" charset="-128"/>
              </a:rPr>
              <a:t>Low impact/little </a:t>
            </a:r>
            <a:r>
              <a:rPr lang="en-GB" altLang="x-none" sz="3600" cap="small">
                <a:solidFill>
                  <a:srgbClr val="002060"/>
                </a:solidFill>
                <a:latin typeface="Calibri" charset="0"/>
                <a:ea typeface="ヒラギノ角ゴ Pro W3" charset="-128"/>
              </a:rPr>
              <a:t>EU added value</a:t>
            </a:r>
            <a:endParaRPr lang="en-GB" altLang="x-none" sz="3600" cap="small" dirty="0">
              <a:solidFill>
                <a:srgbClr val="002060"/>
              </a:solidFill>
              <a:latin typeface="Calibri" charset="0"/>
              <a:ea typeface="ヒラギノ角ゴ Pro W3" charset="-128"/>
            </a:endParaRPr>
          </a:p>
        </p:txBody>
      </p:sp>
      <p:sp>
        <p:nvSpPr>
          <p:cNvPr id="216066" name="Content Placeholder 2"/>
          <p:cNvSpPr>
            <a:spLocks noGrp="1"/>
          </p:cNvSpPr>
          <p:nvPr>
            <p:ph idx="4294967295"/>
          </p:nvPr>
        </p:nvSpPr>
        <p:spPr bwMode="auto">
          <a:xfrm>
            <a:off x="468313" y="2852738"/>
            <a:ext cx="7920037" cy="295275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What are the </a:t>
            </a:r>
            <a:r>
              <a:rPr lang="en-GB" altLang="x-none" sz="2500" b="1" i="0" dirty="0">
                <a:solidFill>
                  <a:srgbClr val="002060"/>
                </a:solidFill>
                <a:latin typeface="Calibri" charset="0"/>
                <a:ea typeface="ヒラギノ角ゴ Pro W3" charset="-128"/>
              </a:rPr>
              <a:t>changes achieved</a:t>
            </a:r>
            <a:r>
              <a:rPr lang="en-GB" altLang="x-none" sz="2500" i="0" dirty="0">
                <a:solidFill>
                  <a:srgbClr val="002060"/>
                </a:solidFill>
                <a:latin typeface="Calibri" charset="0"/>
                <a:ea typeface="ヒラギノ角ゴ Pro W3" charset="-128"/>
              </a:rPr>
              <a:t>? </a:t>
            </a:r>
          </a:p>
          <a:p>
            <a:pPr marL="287338" indent="-287338" eaLnBrk="1" hangingPunct="1">
              <a:buClr>
                <a:srgbClr val="718F0A"/>
              </a:buClr>
              <a:buFont typeface="Wingdings" charset="2"/>
              <a:buChar char="v"/>
            </a:pPr>
            <a:r>
              <a:rPr lang="en-GB" altLang="x-none" sz="2500" b="1" i="0" dirty="0">
                <a:solidFill>
                  <a:srgbClr val="002060"/>
                </a:solidFill>
                <a:latin typeface="Calibri" charset="0"/>
                <a:ea typeface="ヒラギノ角ゴ Pro W3" charset="-128"/>
              </a:rPr>
              <a:t>Value for the EU</a:t>
            </a:r>
            <a:r>
              <a:rPr lang="en-GB" altLang="x-none" sz="2500" i="0" dirty="0">
                <a:solidFill>
                  <a:srgbClr val="002060"/>
                </a:solidFill>
                <a:latin typeface="Calibri" charset="0"/>
                <a:ea typeface="ヒラギノ角ゴ Pro W3" charset="-128"/>
              </a:rPr>
              <a:t>: policy update, </a:t>
            </a:r>
            <a:r>
              <a:rPr lang="en-GB" altLang="x-none" sz="2500" b="1" i="0" dirty="0">
                <a:solidFill>
                  <a:srgbClr val="002060"/>
                </a:solidFill>
                <a:latin typeface="Calibri" charset="0"/>
                <a:ea typeface="ヒラギノ角ゴ Pro W3" charset="-128"/>
              </a:rPr>
              <a:t>new legislation</a:t>
            </a:r>
            <a:r>
              <a:rPr lang="en-GB" altLang="x-none" sz="2500" i="0" dirty="0">
                <a:solidFill>
                  <a:srgbClr val="002060"/>
                </a:solidFill>
                <a:latin typeface="Calibri" charset="0"/>
                <a:ea typeface="ヒラギノ角ゴ Pro W3" charset="-128"/>
              </a:rPr>
              <a:t>, changes in </a:t>
            </a:r>
            <a:r>
              <a:rPr lang="en-GB" altLang="x-none" sz="2500" b="1" i="0" dirty="0">
                <a:solidFill>
                  <a:srgbClr val="002060"/>
                </a:solidFill>
                <a:latin typeface="Calibri" charset="0"/>
                <a:ea typeface="ヒラギノ角ゴ Pro W3" charset="-128"/>
              </a:rPr>
              <a:t>behaviour, new product on the market</a:t>
            </a:r>
          </a:p>
          <a:p>
            <a:pPr marL="287338" indent="-287338" eaLnBrk="1" hangingPunct="1">
              <a:buClr>
                <a:srgbClr val="718F0A"/>
              </a:buClr>
              <a:buFont typeface="Wingdings" charset="2"/>
              <a:buChar char="v"/>
            </a:pPr>
            <a:r>
              <a:rPr lang="en-GB" altLang="x-none" sz="2500" b="1" i="0" dirty="0">
                <a:solidFill>
                  <a:srgbClr val="002060"/>
                </a:solidFill>
                <a:latin typeface="Calibri" charset="0"/>
                <a:ea typeface="ヒラギノ角ゴ Pro W3" charset="-128"/>
              </a:rPr>
              <a:t>Indicators</a:t>
            </a:r>
            <a:r>
              <a:rPr lang="en-GB" altLang="x-none" sz="2500" i="0" dirty="0">
                <a:solidFill>
                  <a:srgbClr val="002060"/>
                </a:solidFill>
                <a:latin typeface="Calibri" charset="0"/>
                <a:ea typeface="ヒラギノ角ゴ Pro W3" charset="-128"/>
              </a:rPr>
              <a:t> of impact – n. of people trained is not an impact indicator</a:t>
            </a:r>
          </a:p>
          <a:p>
            <a:pPr marL="287338" indent="-287338" eaLnBrk="1" hangingPunct="1">
              <a:buClr>
                <a:srgbClr val="718F0A"/>
              </a:buClr>
              <a:buFont typeface="Wingdings" charset="2"/>
              <a:buChar char="v"/>
            </a:pPr>
            <a:r>
              <a:rPr lang="en-GB" altLang="x-none" sz="2500" i="0" dirty="0">
                <a:solidFill>
                  <a:srgbClr val="002060"/>
                </a:solidFill>
                <a:latin typeface="Calibri" charset="0"/>
                <a:ea typeface="ヒラギノ角ゴ Pro W3" charset="-128"/>
              </a:rPr>
              <a:t>Negative impact on environment</a:t>
            </a:r>
          </a:p>
          <a:p>
            <a:pPr marL="287338" indent="-287338" eaLnBrk="1" hangingPunct="1">
              <a:buFontTx/>
              <a:buNone/>
            </a:pPr>
            <a:endParaRPr lang="en-GB" altLang="x-none" sz="2500" dirty="0">
              <a:latin typeface="Calibri" charset="0"/>
              <a:ea typeface="ヒラギノ角ゴ Pro W3" charset="-128"/>
            </a:endParaRPr>
          </a:p>
        </p:txBody>
      </p:sp>
      <p:sp>
        <p:nvSpPr>
          <p:cNvPr id="216067" name="AutoShape 2" descr="Risultati immagini per impact sustainability"/>
          <p:cNvSpPr>
            <a:spLocks noChangeAspect="1" noChangeArrowheads="1"/>
          </p:cNvSpPr>
          <p:nvPr/>
        </p:nvSpPr>
        <p:spPr bwMode="auto">
          <a:xfrm>
            <a:off x="155575" y="-144463"/>
            <a:ext cx="304800" cy="3048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x-none" sz="2400" b="0" i="0" u="none" strike="noStrike" kern="1200" cap="none" spc="0" normalizeH="0" baseline="0" noProof="0">
              <a:ln>
                <a:noFill/>
              </a:ln>
              <a:solidFill>
                <a:srgbClr val="434445"/>
              </a:solidFill>
              <a:effectLst/>
              <a:uLnTx/>
              <a:uFillTx/>
              <a:latin typeface="Arial" charset="0"/>
              <a:ea typeface="ＭＳ Ｐゴシック" charset="-128"/>
              <a:cs typeface="+mn-cs"/>
            </a:endParaRPr>
          </a:p>
        </p:txBody>
      </p:sp>
      <p:pic>
        <p:nvPicPr>
          <p:cNvPr id="7171" name="Picture 3" descr="C:\Users\giappla\AppData\Local\Local Documents - no backup\Pictures\images.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15496" y="1268760"/>
            <a:ext cx="2225475" cy="18226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2076752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8113" name="Title 1"/>
          <p:cNvSpPr>
            <a:spLocks noGrp="1"/>
          </p:cNvSpPr>
          <p:nvPr>
            <p:ph type="title" idx="4294967295"/>
          </p:nvPr>
        </p:nvSpPr>
        <p:spPr bwMode="auto">
          <a:xfrm>
            <a:off x="0" y="1581150"/>
            <a:ext cx="6084888" cy="129698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indent="0" eaLnBrk="1" hangingPunct="1"/>
            <a:r>
              <a:rPr lang="en-GB" altLang="x-none" sz="3600" cap="small" dirty="0">
                <a:solidFill>
                  <a:srgbClr val="002060"/>
                </a:solidFill>
                <a:latin typeface="Calibri" charset="0"/>
                <a:ea typeface="ヒラギノ角ゴ Pro W3" charset="-128"/>
              </a:rPr>
              <a:t>Replication and transfer of results not developed</a:t>
            </a:r>
          </a:p>
        </p:txBody>
      </p:sp>
      <p:sp>
        <p:nvSpPr>
          <p:cNvPr id="129027" name="Content Placeholder 2"/>
          <p:cNvSpPr>
            <a:spLocks noGrp="1"/>
          </p:cNvSpPr>
          <p:nvPr>
            <p:ph idx="4294967295"/>
          </p:nvPr>
        </p:nvSpPr>
        <p:spPr bwMode="auto">
          <a:xfrm>
            <a:off x="468313" y="3022600"/>
            <a:ext cx="6407150" cy="3373438"/>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88000" indent="-288000" eaLnBrk="1" hangingPunct="1">
              <a:buClr>
                <a:schemeClr val="accent4">
                  <a:lumMod val="75000"/>
                </a:schemeClr>
              </a:buClr>
              <a:buSzPct val="100000"/>
              <a:buFont typeface="Wingdings" charset="2"/>
              <a:buChar char="v"/>
              <a:defRPr/>
            </a:pPr>
            <a:r>
              <a:rPr lang="en-GB" altLang="en-US" sz="2500" i="0" dirty="0">
                <a:solidFill>
                  <a:srgbClr val="002060"/>
                </a:solidFill>
                <a:latin typeface="Calibri" charset="0"/>
                <a:ea typeface="+mn-ea"/>
                <a:cs typeface="+mn-cs"/>
              </a:rPr>
              <a:t>Replication in </a:t>
            </a:r>
            <a:r>
              <a:rPr lang="en-GB" altLang="en-US" sz="2500" b="1" i="0" dirty="0">
                <a:solidFill>
                  <a:srgbClr val="002060"/>
                </a:solidFill>
                <a:latin typeface="Calibri" charset="0"/>
                <a:ea typeface="+mn-ea"/>
                <a:cs typeface="+mn-cs"/>
              </a:rPr>
              <a:t>another area/sector</a:t>
            </a:r>
          </a:p>
          <a:p>
            <a:pPr marL="288000" indent="-288000" eaLnBrk="1" hangingPunct="1">
              <a:buClr>
                <a:schemeClr val="accent4">
                  <a:lumMod val="75000"/>
                </a:schemeClr>
              </a:buClr>
              <a:buSzPct val="100000"/>
              <a:buFont typeface="Wingdings" charset="2"/>
              <a:buChar char="v"/>
              <a:defRPr/>
            </a:pPr>
            <a:r>
              <a:rPr lang="en-GB" altLang="en-US" sz="2500" i="0" dirty="0">
                <a:solidFill>
                  <a:srgbClr val="002060"/>
                </a:solidFill>
                <a:latin typeface="Calibri" charset="0"/>
                <a:ea typeface="+mn-ea"/>
                <a:cs typeface="+mn-cs"/>
              </a:rPr>
              <a:t>Only a replication strategy or final workshop is not sufficient</a:t>
            </a:r>
          </a:p>
          <a:p>
            <a:pPr marL="288000" indent="-288000" eaLnBrk="1" hangingPunct="1">
              <a:buClr>
                <a:schemeClr val="accent4">
                  <a:lumMod val="75000"/>
                </a:schemeClr>
              </a:buClr>
              <a:buSzPct val="100000"/>
              <a:buFont typeface="Wingdings" charset="2"/>
              <a:buChar char="v"/>
              <a:defRPr/>
            </a:pPr>
            <a:r>
              <a:rPr lang="en-GB" altLang="en-US" sz="2500" i="0" dirty="0">
                <a:solidFill>
                  <a:srgbClr val="002060"/>
                </a:solidFill>
                <a:latin typeface="Calibri" charset="0"/>
                <a:ea typeface="+mn-ea"/>
                <a:cs typeface="+mn-cs"/>
              </a:rPr>
              <a:t>Transfer but </a:t>
            </a:r>
            <a:r>
              <a:rPr lang="en-GB" altLang="en-US" sz="2500" b="1" i="0" dirty="0">
                <a:solidFill>
                  <a:srgbClr val="002060"/>
                </a:solidFill>
                <a:latin typeface="Calibri" charset="0"/>
                <a:ea typeface="+mn-ea"/>
                <a:cs typeface="+mn-cs"/>
              </a:rPr>
              <a:t>adapted to the new context</a:t>
            </a:r>
          </a:p>
          <a:p>
            <a:pPr marL="288000" indent="-288000" eaLnBrk="1" hangingPunct="1">
              <a:buClr>
                <a:schemeClr val="accent4">
                  <a:lumMod val="75000"/>
                </a:schemeClr>
              </a:buClr>
              <a:buSzPct val="100000"/>
              <a:buFont typeface="Wingdings" charset="2"/>
              <a:buChar char="v"/>
              <a:defRPr/>
            </a:pPr>
            <a:r>
              <a:rPr lang="en-GB" altLang="en-US" sz="2500" b="1" i="0" dirty="0">
                <a:solidFill>
                  <a:srgbClr val="002060"/>
                </a:solidFill>
                <a:latin typeface="Calibri" charset="0"/>
                <a:ea typeface="+mn-ea"/>
                <a:cs typeface="+mn-cs"/>
              </a:rPr>
              <a:t>Should be built in</a:t>
            </a:r>
            <a:r>
              <a:rPr lang="en-GB" altLang="en-US" sz="2500" i="0" dirty="0">
                <a:solidFill>
                  <a:srgbClr val="002060"/>
                </a:solidFill>
                <a:latin typeface="Calibri" charset="0"/>
                <a:ea typeface="+mn-ea"/>
                <a:cs typeface="+mn-cs"/>
              </a:rPr>
              <a:t> the project</a:t>
            </a:r>
          </a:p>
        </p:txBody>
      </p:sp>
      <p:sp>
        <p:nvSpPr>
          <p:cNvPr id="218115" name="AutoShape 4" descr="Risultati immagini per transfer innovation"/>
          <p:cNvSpPr>
            <a:spLocks noChangeAspect="1" noChangeArrowheads="1"/>
          </p:cNvSpPr>
          <p:nvPr/>
        </p:nvSpPr>
        <p:spPr bwMode="auto">
          <a:xfrm>
            <a:off x="155575" y="-144463"/>
            <a:ext cx="304800" cy="3048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x-none" sz="2400" b="0" i="0" u="none" strike="noStrike" kern="1200" cap="none" spc="0" normalizeH="0" baseline="0" noProof="0">
              <a:ln>
                <a:noFill/>
              </a:ln>
              <a:solidFill>
                <a:srgbClr val="434445"/>
              </a:solidFill>
              <a:effectLst/>
              <a:uLnTx/>
              <a:uFillTx/>
              <a:latin typeface="Arial" charset="0"/>
              <a:ea typeface="ＭＳ Ｐゴシック" charset="-128"/>
              <a:cs typeface="+mn-cs"/>
            </a:endParaRPr>
          </a:p>
        </p:txBody>
      </p:sp>
      <p:pic>
        <p:nvPicPr>
          <p:cNvPr id="8197" name="Picture 5" descr="C:\Users\giappla\AppData\Local\Local Documents - no backup\Pictures\c4d02c_58cb8ca7fdbe47bcaf9a521a05d2c16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72200" y="1268760"/>
            <a:ext cx="2445930" cy="17546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959081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0161" name="Title 1"/>
          <p:cNvSpPr>
            <a:spLocks noGrp="1"/>
          </p:cNvSpPr>
          <p:nvPr>
            <p:ph type="title" idx="4294967295"/>
          </p:nvPr>
        </p:nvSpPr>
        <p:spPr bwMode="auto">
          <a:xfrm>
            <a:off x="0" y="1555750"/>
            <a:ext cx="6804248" cy="122555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indent="0" eaLnBrk="1" hangingPunct="1"/>
            <a:r>
              <a:rPr lang="en-GB" altLang="x-none" sz="3600" cap="small" dirty="0">
                <a:solidFill>
                  <a:srgbClr val="002060"/>
                </a:solidFill>
                <a:latin typeface="Calibri" charset="0"/>
                <a:ea typeface="ヒラギノ角ゴ Pro W3" charset="-128"/>
              </a:rPr>
              <a:t>Close to market strategy not well developed</a:t>
            </a:r>
          </a:p>
        </p:txBody>
      </p:sp>
      <p:sp>
        <p:nvSpPr>
          <p:cNvPr id="220163" name="Title 1"/>
          <p:cNvSpPr txBox="1">
            <a:spLocks/>
          </p:cNvSpPr>
          <p:nvPr/>
        </p:nvSpPr>
        <p:spPr bwMode="auto">
          <a:xfrm>
            <a:off x="395288" y="2924175"/>
            <a:ext cx="7959725" cy="3208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287338" indent="-287338">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287338" marR="0" lvl="0" indent="-287338" algn="l" defTabSz="914400" rtl="0" eaLnBrk="1" fontAlgn="base" latinLnBrk="0" hangingPunct="1">
              <a:lnSpc>
                <a:spcPct val="100000"/>
              </a:lnSpc>
              <a:spcBef>
                <a:spcPct val="0"/>
              </a:spcBef>
              <a:spcAft>
                <a:spcPct val="0"/>
              </a:spcAft>
              <a:buClr>
                <a:srgbClr val="718F0A"/>
              </a:buClr>
              <a:buSzPct val="85000"/>
              <a:buFont typeface="Wingdings" charset="2"/>
              <a:buChar char="v"/>
              <a:tabLst/>
              <a:defRPr/>
            </a:pPr>
            <a:r>
              <a:rPr kumimoji="0" lang="en-GB" altLang="x-none" sz="2500" b="0" i="0" u="none" strike="noStrike" kern="1200" cap="none" spc="0" normalizeH="0" baseline="0" noProof="0">
                <a:ln>
                  <a:noFill/>
                </a:ln>
                <a:solidFill>
                  <a:srgbClr val="002060"/>
                </a:solidFill>
                <a:effectLst/>
                <a:uLnTx/>
                <a:uFillTx/>
                <a:latin typeface="Calibri" charset="0"/>
                <a:ea typeface="ＭＳ Ｐゴシック" charset="-128"/>
                <a:cs typeface="+mn-cs"/>
              </a:rPr>
              <a:t>What is the </a:t>
            </a:r>
            <a:r>
              <a:rPr kumimoji="0" lang="en-GB" altLang="x-none" sz="2500" b="1" i="0" u="none" strike="noStrike" kern="1200" cap="none" spc="0" normalizeH="0" baseline="0" noProof="0">
                <a:ln>
                  <a:noFill/>
                </a:ln>
                <a:solidFill>
                  <a:srgbClr val="002060"/>
                </a:solidFill>
                <a:effectLst/>
                <a:uLnTx/>
                <a:uFillTx/>
                <a:latin typeface="Calibri" charset="0"/>
                <a:ea typeface="ＭＳ Ｐゴシック" charset="-128"/>
                <a:cs typeface="+mn-cs"/>
              </a:rPr>
              <a:t>state of art of the solution </a:t>
            </a:r>
            <a:r>
              <a:rPr kumimoji="0" lang="en-GB" altLang="x-none" sz="2500" b="0" i="0" u="none" strike="noStrike" kern="1200" cap="none" spc="0" normalizeH="0" baseline="0" noProof="0">
                <a:ln>
                  <a:noFill/>
                </a:ln>
                <a:solidFill>
                  <a:srgbClr val="002060"/>
                </a:solidFill>
                <a:effectLst/>
                <a:uLnTx/>
                <a:uFillTx/>
                <a:latin typeface="Calibri" charset="0"/>
                <a:ea typeface="ＭＳ Ｐゴシック" charset="-128"/>
                <a:cs typeface="+mn-cs"/>
              </a:rPr>
              <a:t>/process? Technical readiness – </a:t>
            </a:r>
            <a:r>
              <a:rPr kumimoji="0" lang="en-GB" altLang="x-none" sz="2500" b="1" i="0" u="none" strike="noStrike" kern="1200" cap="none" spc="0" normalizeH="0" baseline="0" noProof="0">
                <a:ln>
                  <a:noFill/>
                </a:ln>
                <a:solidFill>
                  <a:srgbClr val="002060"/>
                </a:solidFill>
                <a:effectLst/>
                <a:uLnTx/>
                <a:uFillTx/>
                <a:latin typeface="Calibri" charset="0"/>
                <a:ea typeface="ＭＳ Ｐゴシック" charset="-128"/>
                <a:cs typeface="+mn-cs"/>
              </a:rPr>
              <a:t>no research </a:t>
            </a:r>
            <a:r>
              <a:rPr kumimoji="0" lang="en-GB" altLang="x-none" sz="2500" b="0" i="0" u="none" strike="noStrike" kern="1200" cap="none" spc="0" normalizeH="0" baseline="0" noProof="0">
                <a:ln>
                  <a:noFill/>
                </a:ln>
                <a:solidFill>
                  <a:srgbClr val="002060"/>
                </a:solidFill>
                <a:effectLst/>
                <a:uLnTx/>
                <a:uFillTx/>
                <a:latin typeface="Calibri" charset="0"/>
                <a:ea typeface="ＭＳ Ｐゴシック" charset="-128"/>
                <a:cs typeface="+mn-cs"/>
              </a:rPr>
              <a:t>(accepted if strictly needed)</a:t>
            </a:r>
          </a:p>
          <a:p>
            <a:pPr marL="287338" marR="0" lvl="0" indent="-287338" algn="l" defTabSz="914400" rtl="0" eaLnBrk="1" fontAlgn="base" latinLnBrk="0" hangingPunct="1">
              <a:lnSpc>
                <a:spcPct val="100000"/>
              </a:lnSpc>
              <a:spcBef>
                <a:spcPct val="0"/>
              </a:spcBef>
              <a:spcAft>
                <a:spcPct val="0"/>
              </a:spcAft>
              <a:buClr>
                <a:srgbClr val="718F0A"/>
              </a:buClr>
              <a:buSzPct val="85000"/>
              <a:buFont typeface="Wingdings" charset="2"/>
              <a:buChar char="v"/>
              <a:tabLst/>
              <a:defRPr/>
            </a:pPr>
            <a:r>
              <a:rPr kumimoji="0" lang="en-GB" altLang="x-none" sz="2500" b="0" i="0" u="none" strike="noStrike" kern="1200" cap="none" spc="0" normalizeH="0" baseline="0" noProof="0">
                <a:ln>
                  <a:noFill/>
                </a:ln>
                <a:solidFill>
                  <a:srgbClr val="002060"/>
                </a:solidFill>
                <a:effectLst/>
                <a:uLnTx/>
                <a:uFillTx/>
                <a:latin typeface="Calibri" charset="0"/>
                <a:ea typeface="ＭＳ Ｐゴシック" charset="-128"/>
                <a:cs typeface="+mn-cs"/>
              </a:rPr>
              <a:t>Quantification of </a:t>
            </a:r>
            <a:r>
              <a:rPr kumimoji="0" lang="en-GB" altLang="x-none" sz="2500" b="1" i="0" u="none" strike="noStrike" kern="1200" cap="none" spc="0" normalizeH="0" baseline="0" noProof="0">
                <a:ln>
                  <a:noFill/>
                </a:ln>
                <a:solidFill>
                  <a:srgbClr val="002060"/>
                </a:solidFill>
                <a:effectLst/>
                <a:uLnTx/>
                <a:uFillTx/>
                <a:latin typeface="Calibri" charset="0"/>
                <a:ea typeface="ＭＳ Ｐゴシック" charset="-128"/>
                <a:cs typeface="+mn-cs"/>
              </a:rPr>
              <a:t>environmental benefits </a:t>
            </a:r>
            <a:r>
              <a:rPr kumimoji="0" lang="en-GB" altLang="x-none" sz="2500" b="0" i="0" u="none" strike="noStrike" kern="1200" cap="none" spc="0" normalizeH="0" baseline="0" noProof="0">
                <a:ln>
                  <a:noFill/>
                </a:ln>
                <a:solidFill>
                  <a:srgbClr val="002060"/>
                </a:solidFill>
                <a:effectLst/>
                <a:uLnTx/>
                <a:uFillTx/>
                <a:latin typeface="Calibri" charset="0"/>
                <a:ea typeface="ＭＳ Ｐゴシック" charset="-128"/>
                <a:cs typeface="+mn-cs"/>
              </a:rPr>
              <a:t>- LCA</a:t>
            </a:r>
          </a:p>
          <a:p>
            <a:pPr marL="287338" marR="0" lvl="0" indent="-287338" algn="l" defTabSz="914400" rtl="0" eaLnBrk="1" fontAlgn="base" latinLnBrk="0" hangingPunct="1">
              <a:lnSpc>
                <a:spcPct val="100000"/>
              </a:lnSpc>
              <a:spcBef>
                <a:spcPct val="0"/>
              </a:spcBef>
              <a:spcAft>
                <a:spcPct val="0"/>
              </a:spcAft>
              <a:buClr>
                <a:srgbClr val="718F0A"/>
              </a:buClr>
              <a:buSzPct val="85000"/>
              <a:buFont typeface="Wingdings" charset="2"/>
              <a:buChar char="v"/>
              <a:tabLst/>
              <a:defRPr/>
            </a:pPr>
            <a:r>
              <a:rPr kumimoji="0" lang="en-GB" altLang="x-none" sz="2500" b="1" i="0" u="none" strike="noStrike" kern="1200" cap="none" spc="0" normalizeH="0" baseline="0" noProof="0">
                <a:ln>
                  <a:noFill/>
                </a:ln>
                <a:solidFill>
                  <a:srgbClr val="002060"/>
                </a:solidFill>
                <a:effectLst/>
                <a:uLnTx/>
                <a:uFillTx/>
                <a:latin typeface="Calibri" charset="0"/>
                <a:ea typeface="ＭＳ Ｐゴシック" charset="-128"/>
                <a:cs typeface="+mn-cs"/>
              </a:rPr>
              <a:t>Market positioning</a:t>
            </a:r>
            <a:r>
              <a:rPr kumimoji="0" lang="en-GB" altLang="x-none" sz="2500" b="0" i="0" u="none" strike="noStrike" kern="1200" cap="none" spc="0" normalizeH="0" baseline="0" noProof="0">
                <a:ln>
                  <a:noFill/>
                </a:ln>
                <a:solidFill>
                  <a:srgbClr val="002060"/>
                </a:solidFill>
                <a:effectLst/>
                <a:uLnTx/>
                <a:uFillTx/>
                <a:latin typeface="Calibri" charset="0"/>
                <a:ea typeface="ＭＳ Ｐゴシック" charset="-128"/>
                <a:cs typeface="+mn-cs"/>
              </a:rPr>
              <a:t>/ commercialisation can start within the project</a:t>
            </a:r>
          </a:p>
          <a:p>
            <a:pPr marL="287338" marR="0" lvl="0" indent="-287338" algn="l" defTabSz="914400" rtl="0" eaLnBrk="1" fontAlgn="base" latinLnBrk="0" hangingPunct="1">
              <a:lnSpc>
                <a:spcPct val="100000"/>
              </a:lnSpc>
              <a:spcBef>
                <a:spcPct val="0"/>
              </a:spcBef>
              <a:spcAft>
                <a:spcPct val="0"/>
              </a:spcAft>
              <a:buClr>
                <a:srgbClr val="718F0A"/>
              </a:buClr>
              <a:buSzPct val="85000"/>
              <a:buFont typeface="Wingdings" charset="2"/>
              <a:buChar char="v"/>
              <a:tabLst/>
              <a:defRPr/>
            </a:pPr>
            <a:r>
              <a:rPr kumimoji="0" lang="en-GB" altLang="x-none" sz="2500" b="1" i="0" u="none" strike="noStrike" kern="1200" cap="none" spc="0" normalizeH="0" baseline="0" noProof="0">
                <a:ln>
                  <a:noFill/>
                </a:ln>
                <a:solidFill>
                  <a:srgbClr val="002060"/>
                </a:solidFill>
                <a:effectLst/>
                <a:uLnTx/>
                <a:uFillTx/>
                <a:latin typeface="Calibri" charset="0"/>
                <a:ea typeface="ＭＳ Ｐゴシック" charset="-128"/>
                <a:cs typeface="+mn-cs"/>
              </a:rPr>
              <a:t>Business plan</a:t>
            </a:r>
            <a:r>
              <a:rPr kumimoji="0" lang="en-GB" altLang="x-none" sz="2500" b="0" i="0" u="none" strike="noStrike" kern="1200" cap="none" spc="0" normalizeH="0" baseline="0" noProof="0">
                <a:ln>
                  <a:noFill/>
                </a:ln>
                <a:solidFill>
                  <a:srgbClr val="002060"/>
                </a:solidFill>
                <a:effectLst/>
                <a:uLnTx/>
                <a:uFillTx/>
                <a:latin typeface="Calibri" charset="0"/>
                <a:ea typeface="ＭＳ Ｐゴシック" charset="-128"/>
                <a:cs typeface="+mn-cs"/>
              </a:rPr>
              <a:t>/ licences</a:t>
            </a:r>
          </a:p>
          <a:p>
            <a:pPr marL="287338" marR="0" lvl="0" indent="-287338" algn="l" defTabSz="914400" rtl="0" eaLnBrk="1" fontAlgn="base" latinLnBrk="0" hangingPunct="1">
              <a:lnSpc>
                <a:spcPct val="100000"/>
              </a:lnSpc>
              <a:spcBef>
                <a:spcPct val="0"/>
              </a:spcBef>
              <a:spcAft>
                <a:spcPct val="0"/>
              </a:spcAft>
              <a:buClrTx/>
              <a:buSzTx/>
              <a:buFont typeface="Arial" charset="0"/>
              <a:buChar char="•"/>
              <a:tabLst/>
              <a:defRPr/>
            </a:pPr>
            <a:endParaRPr kumimoji="0" lang="en-GB" altLang="x-none" sz="2500" b="0" i="0" u="none" strike="noStrike" kern="1200" cap="none" spc="0" normalizeH="0" baseline="0" noProof="0">
              <a:ln>
                <a:noFill/>
              </a:ln>
              <a:solidFill>
                <a:srgbClr val="434544"/>
              </a:solidFill>
              <a:effectLst/>
              <a:uLnTx/>
              <a:uFillTx/>
              <a:latin typeface="Calibri" charset="0"/>
              <a:ea typeface="ＭＳ Ｐゴシック" charset="-128"/>
              <a:cs typeface="+mn-cs"/>
            </a:endParaRPr>
          </a:p>
          <a:p>
            <a:pPr marL="287338" marR="0" lvl="0" indent="-287338" algn="l" defTabSz="914400" rtl="0" eaLnBrk="1" fontAlgn="base" latinLnBrk="0" hangingPunct="1">
              <a:lnSpc>
                <a:spcPct val="100000"/>
              </a:lnSpc>
              <a:spcBef>
                <a:spcPct val="0"/>
              </a:spcBef>
              <a:spcAft>
                <a:spcPct val="0"/>
              </a:spcAft>
              <a:buClrTx/>
              <a:buSzTx/>
              <a:buFont typeface="Arial" charset="0"/>
              <a:buChar char="•"/>
              <a:tabLst/>
              <a:defRPr/>
            </a:pPr>
            <a:endParaRPr kumimoji="0" lang="en-GB" altLang="x-none" sz="2500" b="0" i="0" u="none" strike="noStrike" kern="1200" cap="none" spc="0" normalizeH="0" baseline="0" noProof="0">
              <a:ln>
                <a:noFill/>
              </a:ln>
              <a:solidFill>
                <a:srgbClr val="434544"/>
              </a:solidFill>
              <a:effectLst/>
              <a:uLnTx/>
              <a:uFillTx/>
              <a:latin typeface="Calibri" charset="0"/>
              <a:ea typeface="ＭＳ Ｐゴシック" charset="-128"/>
              <a:cs typeface="+mn-cs"/>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48264" y="1124744"/>
            <a:ext cx="2103159" cy="1579116"/>
          </a:xfrm>
          <a:prstGeom prst="rect">
            <a:avLst/>
          </a:prstGeom>
        </p:spPr>
      </p:pic>
    </p:spTree>
    <p:extLst>
      <p:ext uri="{BB962C8B-B14F-4D97-AF65-F5344CB8AC3E}">
        <p14:creationId xmlns:p14="http://schemas.microsoft.com/office/powerpoint/2010/main" val="1031845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91680" y="260648"/>
            <a:ext cx="5616624" cy="1143000"/>
          </a:xfrm>
        </p:spPr>
        <p:txBody>
          <a:bodyPr>
            <a:normAutofit fontScale="90000"/>
          </a:bodyPr>
          <a:lstStyle/>
          <a:p>
            <a:pPr algn="ctr"/>
            <a:r>
              <a:rPr lang="fr-FR" b="0" dirty="0"/>
              <a:t>The Covenant of </a:t>
            </a:r>
            <a:r>
              <a:rPr lang="fr-FR" b="0" dirty="0" err="1"/>
              <a:t>Mayors</a:t>
            </a:r>
            <a:r>
              <a:rPr lang="fr-FR" b="0" dirty="0"/>
              <a:t> </a:t>
            </a:r>
            <a:r>
              <a:rPr lang="fr-FR" b="0" dirty="0" err="1"/>
              <a:t>going</a:t>
            </a:r>
            <a:r>
              <a:rPr lang="fr-FR" b="0" dirty="0"/>
              <a:t> global</a:t>
            </a:r>
          </a:p>
        </p:txBody>
      </p:sp>
      <p:pic>
        <p:nvPicPr>
          <p:cNvPr id="4" name="Image 3"/>
          <p:cNvPicPr>
            <a:picLocks noChangeAspect="1"/>
          </p:cNvPicPr>
          <p:nvPr/>
        </p:nvPicPr>
        <p:blipFill rotWithShape="1">
          <a:blip r:embed="rId3">
            <a:extLst>
              <a:ext uri="{28A0092B-C50C-407E-A947-70E740481C1C}">
                <a14:useLocalDpi xmlns:a14="http://schemas.microsoft.com/office/drawing/2010/main" val="0"/>
              </a:ext>
            </a:extLst>
          </a:blip>
          <a:srcRect b="1962"/>
          <a:stretch/>
        </p:blipFill>
        <p:spPr>
          <a:xfrm>
            <a:off x="251520" y="1700808"/>
            <a:ext cx="8748464" cy="3888432"/>
          </a:xfrm>
          <a:prstGeom prst="rect">
            <a:avLst/>
          </a:prstGeom>
        </p:spPr>
      </p:pic>
    </p:spTree>
    <p:extLst>
      <p:ext uri="{BB962C8B-B14F-4D97-AF65-F5344CB8AC3E}">
        <p14:creationId xmlns:p14="http://schemas.microsoft.com/office/powerpoint/2010/main" val="17767756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34" y="0"/>
            <a:ext cx="9136966" cy="6858000"/>
          </a:xfrm>
          <a:prstGeom prst="rect">
            <a:avLst/>
          </a:prstGeom>
        </p:spPr>
      </p:pic>
      <p:sp>
        <p:nvSpPr>
          <p:cNvPr id="222210" name="TextBox 4"/>
          <p:cNvSpPr txBox="1">
            <a:spLocks noChangeArrowheads="1"/>
          </p:cNvSpPr>
          <p:nvPr/>
        </p:nvSpPr>
        <p:spPr bwMode="auto">
          <a:xfrm>
            <a:off x="0" y="3290888"/>
            <a:ext cx="91440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x-none" sz="4000" b="1" i="0" u="none" strike="noStrike" kern="1200" cap="small" spc="0" normalizeH="0" baseline="0" noProof="0" dirty="0">
                <a:ln>
                  <a:noFill/>
                </a:ln>
                <a:solidFill>
                  <a:srgbClr val="94D5DD"/>
                </a:solidFill>
                <a:effectLst/>
                <a:uLnTx/>
                <a:uFillTx/>
                <a:latin typeface="Calibri" charset="0"/>
                <a:ea typeface="ＭＳ Ｐゴシック" charset="-128"/>
                <a:cs typeface="+mn-cs"/>
              </a:rPr>
              <a:t>Thank you for your Attention</a:t>
            </a:r>
          </a:p>
        </p:txBody>
      </p:sp>
      <p:grpSp>
        <p:nvGrpSpPr>
          <p:cNvPr id="222212" name="Grouper 5"/>
          <p:cNvGrpSpPr>
            <a:grpSpLocks/>
          </p:cNvGrpSpPr>
          <p:nvPr/>
        </p:nvGrpSpPr>
        <p:grpSpPr bwMode="auto">
          <a:xfrm>
            <a:off x="539750" y="5300663"/>
            <a:ext cx="8158163" cy="1016000"/>
            <a:chOff x="323528" y="5373216"/>
            <a:chExt cx="8158163" cy="1015663"/>
          </a:xfrm>
        </p:grpSpPr>
        <p:sp>
          <p:nvSpPr>
            <p:cNvPr id="15" name="TextBox 17"/>
            <p:cNvSpPr txBox="1">
              <a:spLocks noChangeArrowheads="1"/>
            </p:cNvSpPr>
            <p:nvPr/>
          </p:nvSpPr>
          <p:spPr bwMode="auto">
            <a:xfrm>
              <a:off x="323528" y="5373216"/>
              <a:ext cx="8158163"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cs typeface="ＭＳ Ｐゴシック" charset="0"/>
                </a:defRPr>
              </a:lvl2pPr>
              <a:lvl3pPr marL="1143000" indent="-228600">
                <a:defRPr sz="2400">
                  <a:solidFill>
                    <a:schemeClr val="tx1"/>
                  </a:solidFill>
                  <a:latin typeface="Arial" charset="0"/>
                  <a:ea typeface="ＭＳ Ｐゴシック" charset="0"/>
                  <a:cs typeface="ＭＳ Ｐゴシック" charset="0"/>
                </a:defRPr>
              </a:lvl3pPr>
              <a:lvl4pPr marL="1600200" indent="-228600">
                <a:defRPr sz="2400">
                  <a:solidFill>
                    <a:schemeClr val="tx1"/>
                  </a:solidFill>
                  <a:latin typeface="Arial" charset="0"/>
                  <a:ea typeface="ＭＳ Ｐゴシック" charset="0"/>
                  <a:cs typeface="ＭＳ Ｐゴシック" charset="0"/>
                </a:defRPr>
              </a:lvl4pPr>
              <a:lvl5pPr marL="2057400" indent="-228600">
                <a:defRPr sz="2400">
                  <a:solidFill>
                    <a:schemeClr val="tx1"/>
                  </a:solidFill>
                  <a:latin typeface="Arial" charset="0"/>
                  <a:ea typeface="ＭＳ Ｐゴシック" charset="0"/>
                  <a:cs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cs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rPr>
                <a:t>Follow the LIFE Programme on </a:t>
              </a:r>
              <a:r>
                <a:rPr kumimoji="0" lang="en-GB" sz="1000" b="1" i="0" u="none" strike="noStrike" kern="1200" cap="none" spc="0" normalizeH="0" baseline="0" noProof="0" dirty="0" err="1">
                  <a:ln>
                    <a:noFill/>
                  </a:ln>
                  <a:solidFill>
                    <a:srgbClr val="F2F2F2">
                      <a:lumMod val="25000"/>
                    </a:srgbClr>
                  </a:solidFill>
                  <a:effectLst/>
                  <a:uLnTx/>
                  <a:uFillTx/>
                  <a:latin typeface="Calibri Light" charset="0"/>
                  <a:ea typeface="ＭＳ Ｐゴシック" charset="0"/>
                  <a:cs typeface="Calibri Light" charset="0"/>
                </a:rPr>
                <a:t>ec.europa.eu</a:t>
              </a:r>
              <a:r>
                <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rPr>
                <a:t>/life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rPr>
                <a:t>                                               @</a:t>
              </a:r>
              <a:r>
                <a:rPr kumimoji="0" lang="en-GB" sz="1000" b="1" i="0" u="none" strike="noStrike" kern="1200" cap="none" spc="0" normalizeH="0" baseline="0" noProof="0" dirty="0" err="1">
                  <a:ln>
                    <a:noFill/>
                  </a:ln>
                  <a:solidFill>
                    <a:srgbClr val="F2F2F2">
                      <a:lumMod val="25000"/>
                    </a:srgbClr>
                  </a:solidFill>
                  <a:effectLst/>
                  <a:uLnTx/>
                  <a:uFillTx/>
                  <a:latin typeface="Calibri Light" charset="0"/>
                  <a:ea typeface="ＭＳ Ｐゴシック" charset="0"/>
                  <a:cs typeface="Calibri Light" charset="0"/>
                </a:rPr>
                <a:t>LIFE_Programme</a:t>
              </a:r>
              <a:r>
                <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rPr>
                <a:t>         </a:t>
              </a:r>
              <a:r>
                <a:rPr kumimoji="0" lang="en-GB" sz="1000" b="1" i="0" u="none" strike="noStrike" kern="1200" cap="none" spc="0" normalizeH="0" baseline="0" noProof="0" dirty="0" err="1">
                  <a:ln>
                    <a:noFill/>
                  </a:ln>
                  <a:solidFill>
                    <a:srgbClr val="F2F2F2">
                      <a:lumMod val="25000"/>
                    </a:srgbClr>
                  </a:solidFill>
                  <a:effectLst/>
                  <a:uLnTx/>
                  <a:uFillTx/>
                  <a:latin typeface="Calibri Light" charset="0"/>
                  <a:ea typeface="ＭＳ Ｐゴシック" charset="0"/>
                  <a:cs typeface="Calibri Light" charset="0"/>
                </a:rPr>
                <a:t>facebook.com</a:t>
              </a:r>
              <a:r>
                <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rPr>
                <a:t>/</a:t>
              </a:r>
              <a:r>
                <a:rPr kumimoji="0" lang="en-GB" sz="1000" b="1" i="0" u="none" strike="noStrike" kern="1200" cap="none" spc="0" normalizeH="0" baseline="0" noProof="0" dirty="0" err="1">
                  <a:ln>
                    <a:noFill/>
                  </a:ln>
                  <a:solidFill>
                    <a:srgbClr val="F2F2F2">
                      <a:lumMod val="25000"/>
                    </a:srgbClr>
                  </a:solidFill>
                  <a:effectLst/>
                  <a:uLnTx/>
                  <a:uFillTx/>
                  <a:latin typeface="Calibri Light" charset="0"/>
                  <a:ea typeface="ＭＳ Ｐゴシック" charset="0"/>
                  <a:cs typeface="Calibri Light" charset="0"/>
                </a:rPr>
                <a:t>LIFE.programme</a:t>
              </a:r>
              <a:r>
                <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rPr>
                <a:t>            </a:t>
              </a:r>
              <a:r>
                <a:rPr kumimoji="0" lang="en-GB" sz="1000" b="1" i="0" u="none" strike="noStrike" kern="1200" cap="none" spc="0" normalizeH="0" baseline="0" noProof="0" dirty="0" err="1">
                  <a:ln>
                    <a:noFill/>
                  </a:ln>
                  <a:solidFill>
                    <a:srgbClr val="F2F2F2">
                      <a:lumMod val="25000"/>
                    </a:srgbClr>
                  </a:solidFill>
                  <a:effectLst/>
                  <a:uLnTx/>
                  <a:uFillTx/>
                  <a:latin typeface="Calibri Light" charset="0"/>
                  <a:ea typeface="ＭＳ Ｐゴシック" charset="0"/>
                  <a:cs typeface="Calibri Light" charset="0"/>
                </a:rPr>
                <a:t>flickr.com</a:t>
              </a:r>
              <a:r>
                <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rPr>
                <a:t>/</a:t>
              </a:r>
              <a:r>
                <a:rPr kumimoji="0" lang="en-GB" sz="1000" b="1" i="0" u="none" strike="noStrike" kern="1200" cap="none" spc="0" normalizeH="0" baseline="0" noProof="0" dirty="0" err="1">
                  <a:ln>
                    <a:noFill/>
                  </a:ln>
                  <a:solidFill>
                    <a:srgbClr val="F2F2F2">
                      <a:lumMod val="25000"/>
                    </a:srgbClr>
                  </a:solidFill>
                  <a:effectLst/>
                  <a:uLnTx/>
                  <a:uFillTx/>
                  <a:latin typeface="Calibri Light" charset="0"/>
                  <a:ea typeface="ＭＳ Ｐゴシック" charset="0"/>
                  <a:cs typeface="Calibri Light" charset="0"/>
                </a:rPr>
                <a:t>life_programme</a:t>
              </a:r>
              <a:endPar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000" b="1" i="0" u="none" strike="noStrike" kern="1200" cap="none" spc="0" normalizeH="0" baseline="0" noProof="0" dirty="0">
                <a:ln>
                  <a:noFill/>
                </a:ln>
                <a:solidFill>
                  <a:srgbClr val="F2F2F2">
                    <a:lumMod val="25000"/>
                  </a:srgbClr>
                </a:solidFill>
                <a:effectLst/>
                <a:uLnTx/>
                <a:uFillTx/>
                <a:latin typeface="Calibri Light" charset="0"/>
                <a:ea typeface="ＭＳ Ｐゴシック" charset="0"/>
                <a:cs typeface="Calibri Light" charset="0"/>
              </a:endParaRPr>
            </a:p>
          </p:txBody>
        </p:sp>
        <p:pic>
          <p:nvPicPr>
            <p:cNvPr id="222214" name="Picture 3"/>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635896" y="5661248"/>
              <a:ext cx="288032" cy="288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2215" name="Picture 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36096" y="5661248"/>
              <a:ext cx="350838" cy="350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22216" name="Grouper 4"/>
            <p:cNvGrpSpPr>
              <a:grpSpLocks/>
            </p:cNvGrpSpPr>
            <p:nvPr/>
          </p:nvGrpSpPr>
          <p:grpSpPr bwMode="auto">
            <a:xfrm>
              <a:off x="2123728" y="5661248"/>
              <a:ext cx="395288" cy="395287"/>
              <a:chOff x="2267744" y="4941168"/>
              <a:chExt cx="395288" cy="395287"/>
            </a:xfrm>
          </p:grpSpPr>
          <p:sp>
            <p:nvSpPr>
              <p:cNvPr id="222217" name="Rectangle 3"/>
              <p:cNvSpPr>
                <a:spLocks noChangeArrowheads="1"/>
              </p:cNvSpPr>
              <p:nvPr/>
            </p:nvSpPr>
            <p:spPr bwMode="auto">
              <a:xfrm>
                <a:off x="2267744" y="4941168"/>
                <a:ext cx="360040" cy="360040"/>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marL="3175">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3175" marR="0" lvl="0" indent="0" algn="l" defTabSz="914400" rtl="0" eaLnBrk="1" fontAlgn="base" latinLnBrk="0" hangingPunct="1">
                  <a:lnSpc>
                    <a:spcPct val="100000"/>
                  </a:lnSpc>
                  <a:spcBef>
                    <a:spcPct val="0"/>
                  </a:spcBef>
                  <a:spcAft>
                    <a:spcPct val="0"/>
                  </a:spcAft>
                  <a:buClrTx/>
                  <a:buSzTx/>
                  <a:buFontTx/>
                  <a:buNone/>
                  <a:tabLst/>
                  <a:defRPr/>
                </a:pPr>
                <a:endParaRPr kumimoji="0" lang="fr-FR" altLang="x-none" sz="1200" b="0" i="0" u="none" strike="noStrike" kern="1200" cap="none" spc="0" normalizeH="0" baseline="0" noProof="0">
                  <a:ln>
                    <a:noFill/>
                  </a:ln>
                  <a:solidFill>
                    <a:srgbClr val="0F5494"/>
                  </a:solidFill>
                  <a:effectLst/>
                  <a:uLnTx/>
                  <a:uFillTx/>
                  <a:latin typeface="Verdana" charset="0"/>
                  <a:ea typeface="ＭＳ Ｐゴシック" charset="-128"/>
                  <a:cs typeface="+mn-cs"/>
                </a:endParaRPr>
              </a:p>
            </p:txBody>
          </p:sp>
          <p:pic>
            <p:nvPicPr>
              <p:cNvPr id="222218" name="Picture 1"/>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67744" y="4941168"/>
                <a:ext cx="395288" cy="395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spTree>
    <p:extLst>
      <p:ext uri="{BB962C8B-B14F-4D97-AF65-F5344CB8AC3E}">
        <p14:creationId xmlns:p14="http://schemas.microsoft.com/office/powerpoint/2010/main" val="163319683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44824"/>
            <a:ext cx="8964488" cy="1872208"/>
          </a:xfrm>
        </p:spPr>
        <p:txBody>
          <a:bodyPr/>
          <a:lstStyle/>
          <a:p>
            <a:r>
              <a:rPr lang="en-GB" sz="4000" dirty="0">
                <a:solidFill>
                  <a:srgbClr val="FFFF00"/>
                </a:solidFill>
              </a:rPr>
              <a:t>LIFE Climate Change Adaptation</a:t>
            </a:r>
            <a:br>
              <a:rPr lang="en-GB" sz="4000" dirty="0">
                <a:solidFill>
                  <a:srgbClr val="FFFF00"/>
                </a:solidFill>
              </a:rPr>
            </a:br>
            <a:br>
              <a:rPr lang="en-GB" sz="4000" dirty="0">
                <a:solidFill>
                  <a:srgbClr val="FFFF00"/>
                </a:solidFill>
              </a:rPr>
            </a:br>
            <a:r>
              <a:rPr lang="en-GB" sz="4000" dirty="0">
                <a:solidFill>
                  <a:srgbClr val="FFFF00"/>
                </a:solidFill>
              </a:rPr>
              <a:t>2018 Call for Proposals</a:t>
            </a:r>
          </a:p>
        </p:txBody>
      </p:sp>
      <p:sp>
        <p:nvSpPr>
          <p:cNvPr id="3" name="Content Placeholder 2"/>
          <p:cNvSpPr>
            <a:spLocks noGrp="1"/>
          </p:cNvSpPr>
          <p:nvPr>
            <p:ph idx="1"/>
          </p:nvPr>
        </p:nvSpPr>
        <p:spPr>
          <a:xfrm>
            <a:off x="467544" y="3933056"/>
            <a:ext cx="7128792" cy="1872208"/>
          </a:xfrm>
        </p:spPr>
        <p:txBody>
          <a:bodyPr/>
          <a:lstStyle/>
          <a:p>
            <a:endParaRPr lang="en-GB" sz="2400" dirty="0"/>
          </a:p>
          <a:p>
            <a:r>
              <a:rPr lang="en-GB" sz="2000" dirty="0"/>
              <a:t>Jelena Miloš, Policy Officer, DG Climate Action</a:t>
            </a:r>
          </a:p>
          <a:p>
            <a:r>
              <a:rPr lang="en-GB" sz="2000" dirty="0"/>
              <a:t>Covenant of Mayors Webinar, May 28</a:t>
            </a:r>
            <a:r>
              <a:rPr lang="en-GB" sz="2000" baseline="30000" dirty="0"/>
              <a:t>th</a:t>
            </a:r>
            <a:r>
              <a:rPr lang="en-GB" sz="2000" dirty="0"/>
              <a:t>, 2018</a:t>
            </a:r>
          </a:p>
        </p:txBody>
      </p:sp>
    </p:spTree>
    <p:extLst>
      <p:ext uri="{BB962C8B-B14F-4D97-AF65-F5344CB8AC3E}">
        <p14:creationId xmlns:p14="http://schemas.microsoft.com/office/powerpoint/2010/main" val="19078580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a:xfrm>
            <a:off x="179512" y="131536"/>
            <a:ext cx="8784976" cy="792163"/>
          </a:xfrm>
        </p:spPr>
        <p:txBody>
          <a:bodyPr>
            <a:noAutofit/>
          </a:bodyPr>
          <a:lstStyle/>
          <a:p>
            <a:pPr marL="0" indent="0" algn="ctr"/>
            <a:r>
              <a:rPr lang="en-GB" altLang="en-US" sz="3200" i="1" dirty="0">
                <a:solidFill>
                  <a:srgbClr val="31942E"/>
                </a:solidFill>
              </a:rPr>
              <a:t>Barriers for adaptation: Finance &amp; Technical expertise</a:t>
            </a:r>
            <a:endParaRPr lang="en-US" altLang="en-US" sz="3200" i="1" dirty="0">
              <a:solidFill>
                <a:srgbClr val="31942E"/>
              </a:solidFill>
            </a:endParaRPr>
          </a:p>
        </p:txBody>
      </p:sp>
      <p:sp>
        <p:nvSpPr>
          <p:cNvPr id="7" name="Content Placeholder 2"/>
          <p:cNvSpPr txBox="1">
            <a:spLocks/>
          </p:cNvSpPr>
          <p:nvPr/>
        </p:nvSpPr>
        <p:spPr bwMode="auto">
          <a:xfrm>
            <a:off x="66865" y="980728"/>
            <a:ext cx="6521359" cy="1224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Font typeface="Arial" pitchFamily="34" charset="0"/>
              <a:buChar char="•"/>
              <a:defRPr sz="2400" i="1">
                <a:solidFill>
                  <a:srgbClr val="0F5494"/>
                </a:solidFill>
                <a:latin typeface="+mn-lt"/>
                <a:ea typeface="ＭＳ Ｐゴシック" pitchFamily="-1" charset="-128"/>
                <a:cs typeface="ＭＳ Ｐゴシック" pitchFamily="-102" charset="-128"/>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ＭＳ Ｐゴシック" pitchFamily="-1" charset="-128"/>
              </a:defRPr>
            </a:lvl2pPr>
            <a:lvl3pPr marL="1143000" indent="-228600" algn="l" rtl="0" eaLnBrk="0" fontAlgn="base" hangingPunct="0">
              <a:spcBef>
                <a:spcPct val="20000"/>
              </a:spcBef>
              <a:spcAft>
                <a:spcPct val="0"/>
              </a:spcAft>
              <a:defRPr sz="1400">
                <a:solidFill>
                  <a:srgbClr val="0F5494"/>
                </a:solidFill>
                <a:latin typeface="+mn-lt"/>
                <a:ea typeface="ＭＳ Ｐゴシック" pitchFamily="-1"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ＭＳ Ｐゴシック" pitchFamily="-1"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ＭＳ Ｐゴシック" pitchFamily="-1"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285750" marR="0" lvl="1" indent="-284163" algn="l" defTabSz="914400" rtl="0" eaLnBrk="1" fontAlgn="base" latinLnBrk="0" hangingPunct="1">
              <a:lnSpc>
                <a:spcPct val="100000"/>
              </a:lnSpc>
              <a:spcBef>
                <a:spcPts val="1800"/>
              </a:spcBef>
              <a:spcAft>
                <a:spcPct val="0"/>
              </a:spcAft>
              <a:buClr>
                <a:srgbClr val="31942E"/>
              </a:buClr>
              <a:buSzPct val="100000"/>
              <a:buFont typeface="Wingdings 2" pitchFamily="18" charset="2"/>
              <a:buChar char=""/>
              <a:tabLst>
                <a:tab pos="457200" algn="l"/>
                <a:tab pos="1371600" algn="l"/>
                <a:tab pos="2286000" algn="l"/>
                <a:tab pos="3200400" algn="l"/>
                <a:tab pos="4114800" algn="l"/>
                <a:tab pos="5029200" algn="l"/>
                <a:tab pos="5943600" algn="l"/>
                <a:tab pos="6858000" algn="l"/>
                <a:tab pos="7772400" algn="l"/>
                <a:tab pos="8686800" algn="l"/>
                <a:tab pos="9601200" algn="l"/>
              </a:tabLst>
              <a:defRPr/>
            </a:pPr>
            <a:r>
              <a:rPr kumimoji="0" lang="en-US" altLang="en-US" sz="20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Covenant of Mayors needs assessment (2018)</a:t>
            </a:r>
            <a:br>
              <a:rPr kumimoji="0" lang="en-US" altLang="en-US" sz="2000" b="0" i="0" u="none" strike="noStrike" kern="1200" cap="none" spc="0" normalizeH="0" baseline="0" noProof="0" dirty="0">
                <a:ln>
                  <a:noFill/>
                </a:ln>
                <a:solidFill>
                  <a:srgbClr val="0F5494"/>
                </a:solidFill>
                <a:effectLst/>
                <a:uLnTx/>
                <a:uFillTx/>
                <a:latin typeface="Verdana"/>
                <a:ea typeface="ＭＳ Ｐゴシック" pitchFamily="-1" charset="-128"/>
                <a:cs typeface="+mn-cs"/>
              </a:rPr>
            </a:br>
            <a:r>
              <a:rPr kumimoji="0" lang="en-US" altLang="en-US" sz="8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Source: </a:t>
            </a:r>
            <a:r>
              <a:rPr kumimoji="0" lang="en-US" altLang="fr-FR" sz="900" b="1" i="0" u="none" strike="noStrike" kern="1200" cap="none" spc="0" normalizeH="0" baseline="0" noProof="0" dirty="0">
                <a:ln>
                  <a:noFill/>
                </a:ln>
                <a:solidFill>
                  <a:srgbClr val="003068"/>
                </a:solidFill>
                <a:effectLst/>
                <a:uLnTx/>
                <a:uFillTx/>
                <a:latin typeface="Arial" pitchFamily="34" charset="0"/>
                <a:ea typeface="ＭＳ Ｐゴシック" pitchFamily="-1" charset="-128"/>
                <a:cs typeface="Arial" pitchFamily="34" charset="0"/>
                <a:hlinkClick r:id="rId3"/>
              </a:rPr>
              <a:t>http://bit.ly/2GbJcRa</a:t>
            </a:r>
            <a:endParaRPr kumimoji="0" lang="en-US" altLang="fr-FR" sz="900" b="1" i="0" u="none" strike="noStrike" kern="1200" cap="none" spc="0" normalizeH="0" baseline="0" noProof="0" dirty="0">
              <a:ln>
                <a:noFill/>
              </a:ln>
              <a:solidFill>
                <a:srgbClr val="003068"/>
              </a:solidFill>
              <a:effectLst/>
              <a:uLnTx/>
              <a:uFillTx/>
              <a:latin typeface="Arial" pitchFamily="34" charset="0"/>
              <a:ea typeface="ＭＳ Ｐゴシック" pitchFamily="-1" charset="-128"/>
              <a:cs typeface="Arial" pitchFamily="34" charset="0"/>
            </a:endParaRPr>
          </a:p>
        </p:txBody>
      </p:sp>
      <p:pic>
        <p:nvPicPr>
          <p:cNvPr id="23" name="Picture 22">
            <a:extLst>
              <a:ext uri="{FF2B5EF4-FFF2-40B4-BE49-F238E27FC236}">
                <a16:creationId xmlns:a16="http://schemas.microsoft.com/office/drawing/2014/main" id="{DA9613F2-968E-408F-894B-D88C9756A3F6}"/>
              </a:ext>
            </a:extLst>
          </p:cNvPr>
          <p:cNvPicPr>
            <a:picLocks noChangeAspect="1"/>
          </p:cNvPicPr>
          <p:nvPr/>
        </p:nvPicPr>
        <p:blipFill rotWithShape="1">
          <a:blip r:embed="rId4"/>
          <a:srcRect l="52344"/>
          <a:stretch/>
        </p:blipFill>
        <p:spPr>
          <a:xfrm>
            <a:off x="4103948" y="1599636"/>
            <a:ext cx="3605802" cy="2017689"/>
          </a:xfrm>
          <a:prstGeom prst="rect">
            <a:avLst/>
          </a:prstGeom>
        </p:spPr>
      </p:pic>
      <p:pic>
        <p:nvPicPr>
          <p:cNvPr id="24" name="Picture 2">
            <a:extLst>
              <a:ext uri="{FF2B5EF4-FFF2-40B4-BE49-F238E27FC236}">
                <a16:creationId xmlns:a16="http://schemas.microsoft.com/office/drawing/2014/main" id="{1A28DA71-01A8-48FA-A300-54650E5CFB5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7875" t="36889" r="11125" b="36889"/>
          <a:stretch/>
        </p:blipFill>
        <p:spPr bwMode="auto">
          <a:xfrm>
            <a:off x="611560" y="3644031"/>
            <a:ext cx="7776864" cy="2521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4">
            <a:extLst>
              <a:ext uri="{FF2B5EF4-FFF2-40B4-BE49-F238E27FC236}">
                <a16:creationId xmlns:a16="http://schemas.microsoft.com/office/drawing/2014/main" id="{BB8C3087-AB40-485F-BB46-BA4076CCCE1C}"/>
              </a:ext>
            </a:extLst>
          </p:cNvPr>
          <p:cNvPicPr>
            <a:picLocks noChangeAspect="1"/>
          </p:cNvPicPr>
          <p:nvPr/>
        </p:nvPicPr>
        <p:blipFill rotWithShape="1">
          <a:blip r:embed="rId4"/>
          <a:srcRect r="48810"/>
          <a:stretch/>
        </p:blipFill>
        <p:spPr>
          <a:xfrm>
            <a:off x="287524" y="1584490"/>
            <a:ext cx="3492388" cy="2032836"/>
          </a:xfrm>
          <a:prstGeom prst="rect">
            <a:avLst/>
          </a:prstGeom>
        </p:spPr>
      </p:pic>
      <p:cxnSp>
        <p:nvCxnSpPr>
          <p:cNvPr id="4" name="Straight Arrow Connector 3"/>
          <p:cNvCxnSpPr/>
          <p:nvPr/>
        </p:nvCxnSpPr>
        <p:spPr bwMode="auto">
          <a:xfrm flipH="1">
            <a:off x="7313706" y="5589240"/>
            <a:ext cx="396044" cy="0"/>
          </a:xfrm>
          <a:prstGeom prst="straightConnector1">
            <a:avLst/>
          </a:prstGeom>
          <a:ln>
            <a:solidFill>
              <a:srgbClr val="FF0000"/>
            </a:solidFill>
            <a:headEnd type="none" w="med" len="med"/>
            <a:tailEnd type="arrow"/>
          </a:ln>
        </p:spPr>
        <p:style>
          <a:lnRef idx="3">
            <a:schemeClr val="accent4"/>
          </a:lnRef>
          <a:fillRef idx="0">
            <a:schemeClr val="accent4"/>
          </a:fillRef>
          <a:effectRef idx="2">
            <a:schemeClr val="accent4"/>
          </a:effectRef>
          <a:fontRef idx="minor">
            <a:schemeClr val="tx1"/>
          </a:fontRef>
        </p:style>
      </p:cxnSp>
      <p:cxnSp>
        <p:nvCxnSpPr>
          <p:cNvPr id="27" name="Straight Arrow Connector 26"/>
          <p:cNvCxnSpPr/>
          <p:nvPr/>
        </p:nvCxnSpPr>
        <p:spPr bwMode="auto">
          <a:xfrm flipH="1">
            <a:off x="5220072" y="5229200"/>
            <a:ext cx="396044" cy="0"/>
          </a:xfrm>
          <a:prstGeom prst="straightConnector1">
            <a:avLst/>
          </a:prstGeom>
          <a:ln>
            <a:solidFill>
              <a:srgbClr val="FF0000"/>
            </a:solidFill>
            <a:headEnd type="none" w="med" len="med"/>
            <a:tailEnd type="arrow"/>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615010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6404347" y="1052736"/>
            <a:ext cx="2432523" cy="3471790"/>
          </a:xfrm>
          <a:prstGeom prst="rect">
            <a:avLst/>
          </a:prstGeom>
          <a:ln>
            <a:noFill/>
          </a:ln>
          <a:effectLst>
            <a:outerShdw blurRad="292100" dist="139700" dir="2700000" algn="tl" rotWithShape="0">
              <a:srgbClr val="333333">
                <a:alpha val="65000"/>
              </a:srgbClr>
            </a:outerShdw>
          </a:effectLst>
        </p:spPr>
      </p:pic>
      <p:sp>
        <p:nvSpPr>
          <p:cNvPr id="115714" name="Title 1"/>
          <p:cNvSpPr>
            <a:spLocks noGrp="1"/>
          </p:cNvSpPr>
          <p:nvPr>
            <p:ph type="title"/>
          </p:nvPr>
        </p:nvSpPr>
        <p:spPr>
          <a:xfrm>
            <a:off x="395288" y="131536"/>
            <a:ext cx="8362950" cy="792163"/>
          </a:xfrm>
        </p:spPr>
        <p:txBody>
          <a:bodyPr>
            <a:noAutofit/>
          </a:bodyPr>
          <a:lstStyle/>
          <a:p>
            <a:pPr marL="0" indent="0" algn="ctr"/>
            <a:r>
              <a:rPr lang="en-GB" altLang="en-US" sz="3200" i="1">
                <a:solidFill>
                  <a:srgbClr val="31942E"/>
                </a:solidFill>
              </a:rPr>
              <a:t>Barriers: Knowledge</a:t>
            </a:r>
            <a:endParaRPr lang="en-US" altLang="en-US" sz="3200" i="1" dirty="0">
              <a:solidFill>
                <a:srgbClr val="31942E"/>
              </a:solidFill>
            </a:endParaRPr>
          </a:p>
        </p:txBody>
      </p:sp>
      <p:sp>
        <p:nvSpPr>
          <p:cNvPr id="7" name="Content Placeholder 2"/>
          <p:cNvSpPr txBox="1">
            <a:spLocks/>
          </p:cNvSpPr>
          <p:nvPr/>
        </p:nvSpPr>
        <p:spPr bwMode="auto">
          <a:xfrm>
            <a:off x="66866" y="980728"/>
            <a:ext cx="6166520" cy="936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Font typeface="Arial" pitchFamily="34" charset="0"/>
              <a:buChar char="•"/>
              <a:defRPr sz="2400" i="1">
                <a:solidFill>
                  <a:srgbClr val="0F5494"/>
                </a:solidFill>
                <a:latin typeface="+mn-lt"/>
                <a:ea typeface="ＭＳ Ｐゴシック" pitchFamily="-1" charset="-128"/>
                <a:cs typeface="ＭＳ Ｐゴシック" pitchFamily="-102" charset="-128"/>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ＭＳ Ｐゴシック" pitchFamily="-1" charset="-128"/>
              </a:defRPr>
            </a:lvl2pPr>
            <a:lvl3pPr marL="1143000" indent="-228600" algn="l" rtl="0" eaLnBrk="0" fontAlgn="base" hangingPunct="0">
              <a:spcBef>
                <a:spcPct val="20000"/>
              </a:spcBef>
              <a:spcAft>
                <a:spcPct val="0"/>
              </a:spcAft>
              <a:defRPr sz="1400">
                <a:solidFill>
                  <a:srgbClr val="0F5494"/>
                </a:solidFill>
                <a:latin typeface="+mn-lt"/>
                <a:ea typeface="ＭＳ Ｐゴシック" pitchFamily="-1"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ＭＳ Ｐゴシック" pitchFamily="-1"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ＭＳ Ｐゴシック" pitchFamily="-1"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285750" marR="0" lvl="1" indent="-284163" algn="l" defTabSz="914400" rtl="0" eaLnBrk="1" fontAlgn="base" latinLnBrk="0" hangingPunct="1">
              <a:lnSpc>
                <a:spcPct val="100000"/>
              </a:lnSpc>
              <a:spcBef>
                <a:spcPts val="1800"/>
              </a:spcBef>
              <a:spcAft>
                <a:spcPct val="0"/>
              </a:spcAft>
              <a:buClr>
                <a:srgbClr val="31942E"/>
              </a:buClr>
              <a:buSzPct val="100000"/>
              <a:buFont typeface="Wingdings 2" pitchFamily="18" charset="2"/>
              <a:buChar char=""/>
              <a:tabLst>
                <a:tab pos="457200" algn="l"/>
                <a:tab pos="1371600" algn="l"/>
                <a:tab pos="2286000" algn="l"/>
                <a:tab pos="3200400" algn="l"/>
                <a:tab pos="4114800" algn="l"/>
                <a:tab pos="5029200" algn="l"/>
                <a:tab pos="5943600" algn="l"/>
                <a:tab pos="6858000" algn="l"/>
                <a:tab pos="7772400" algn="l"/>
                <a:tab pos="8686800" algn="l"/>
                <a:tab pos="9601200" algn="l"/>
              </a:tabLst>
              <a:defRPr/>
            </a:pPr>
            <a:r>
              <a:rPr kumimoji="0" lang="en-US" altLang="en-US" sz="20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Substantial knowledge gaps remain</a:t>
            </a:r>
          </a:p>
          <a:p>
            <a:pPr marL="685800" marR="0" lvl="2" indent="-284163" algn="l" defTabSz="914400" rtl="0" eaLnBrk="1" fontAlgn="base" latinLnBrk="0" hangingPunct="1">
              <a:lnSpc>
                <a:spcPct val="100000"/>
              </a:lnSpc>
              <a:spcBef>
                <a:spcPts val="1800"/>
              </a:spcBef>
              <a:spcAft>
                <a:spcPct val="0"/>
              </a:spcAft>
              <a:buClr>
                <a:srgbClr val="31942E"/>
              </a:buClr>
              <a:buSzPct val="100000"/>
              <a:buFont typeface="Wingdings 2" pitchFamily="18" charset="2"/>
              <a:buChar char=""/>
              <a:tabLst>
                <a:tab pos="457200" algn="l"/>
                <a:tab pos="1371600" algn="l"/>
                <a:tab pos="2286000" algn="l"/>
                <a:tab pos="3200400" algn="l"/>
                <a:tab pos="4114800" algn="l"/>
                <a:tab pos="5029200" algn="l"/>
                <a:tab pos="5943600" algn="l"/>
                <a:tab pos="6858000" algn="l"/>
                <a:tab pos="7772400" algn="l"/>
                <a:tab pos="8686800" algn="l"/>
                <a:tab pos="9601200" algn="l"/>
              </a:tabLst>
              <a:defRPr/>
            </a:pPr>
            <a:r>
              <a:rPr kumimoji="0" lang="en-US" altLang="en-US" sz="14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Building the business case for action </a:t>
            </a:r>
            <a:endParaRPr kumimoji="0" lang="en-US" altLang="en-US" sz="1400" b="1" i="0" u="none" strike="noStrike" kern="1200" cap="none" spc="0" normalizeH="0" baseline="0" noProof="0" dirty="0">
              <a:ln>
                <a:noFill/>
              </a:ln>
              <a:solidFill>
                <a:srgbClr val="31942E"/>
              </a:solidFill>
              <a:effectLst/>
              <a:uLnTx/>
              <a:uFillTx/>
              <a:latin typeface="Verdana"/>
              <a:ea typeface="ＭＳ Ｐゴシック" pitchFamily="-1" charset="-128"/>
              <a:cs typeface="+mn-cs"/>
            </a:endParaRPr>
          </a:p>
        </p:txBody>
      </p:sp>
      <p:sp>
        <p:nvSpPr>
          <p:cNvPr id="13" name="Content Placeholder 2"/>
          <p:cNvSpPr txBox="1">
            <a:spLocks/>
          </p:cNvSpPr>
          <p:nvPr/>
        </p:nvSpPr>
        <p:spPr bwMode="auto">
          <a:xfrm>
            <a:off x="66866" y="2034380"/>
            <a:ext cx="6166520" cy="36988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1"/>
              </a:buClr>
              <a:buFont typeface="Arial" pitchFamily="34" charset="0"/>
              <a:buChar char="•"/>
              <a:defRPr sz="2400" i="1">
                <a:solidFill>
                  <a:srgbClr val="0F5494"/>
                </a:solidFill>
                <a:latin typeface="+mn-lt"/>
                <a:ea typeface="ＭＳ Ｐゴシック" pitchFamily="-1" charset="-128"/>
                <a:cs typeface="ＭＳ Ｐゴシック" pitchFamily="-102" charset="-128"/>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ea typeface="ＭＳ Ｐゴシック" pitchFamily="-1" charset="-128"/>
              </a:defRPr>
            </a:lvl2pPr>
            <a:lvl3pPr marL="1143000" indent="-228600" algn="l" rtl="0" eaLnBrk="0" fontAlgn="base" hangingPunct="0">
              <a:spcBef>
                <a:spcPct val="20000"/>
              </a:spcBef>
              <a:spcAft>
                <a:spcPct val="0"/>
              </a:spcAft>
              <a:defRPr sz="1400">
                <a:solidFill>
                  <a:srgbClr val="0F5494"/>
                </a:solidFill>
                <a:latin typeface="+mn-lt"/>
                <a:ea typeface="ＭＳ Ｐゴシック" pitchFamily="-1" charset="-128"/>
              </a:defRPr>
            </a:lvl3pPr>
            <a:lvl4pPr marL="1600200" indent="-228600" algn="l" rtl="0" eaLnBrk="0" fontAlgn="base" hangingPunct="0">
              <a:spcBef>
                <a:spcPct val="20000"/>
              </a:spcBef>
              <a:spcAft>
                <a:spcPct val="0"/>
              </a:spcAft>
              <a:buChar char="–"/>
              <a:defRPr sz="2000">
                <a:solidFill>
                  <a:schemeClr val="tx1"/>
                </a:solidFill>
                <a:latin typeface="Arial" charset="0"/>
                <a:ea typeface="ＭＳ Ｐゴシック" pitchFamily="-1" charset="-128"/>
              </a:defRPr>
            </a:lvl4pPr>
            <a:lvl5pPr marL="2057400" indent="-228600" algn="l" rtl="0" eaLnBrk="0" fontAlgn="base" hangingPunct="0">
              <a:spcBef>
                <a:spcPct val="20000"/>
              </a:spcBef>
              <a:spcAft>
                <a:spcPct val="0"/>
              </a:spcAft>
              <a:buChar char="»"/>
              <a:defRPr sz="2000">
                <a:solidFill>
                  <a:schemeClr val="tx1"/>
                </a:solidFill>
                <a:latin typeface="Arial" charset="0"/>
                <a:ea typeface="ＭＳ Ｐゴシック" pitchFamily="-1" charset="-128"/>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285750" marR="0" lvl="1" indent="-284163" algn="l" defTabSz="914400" rtl="0" eaLnBrk="1" fontAlgn="base" latinLnBrk="0" hangingPunct="1">
              <a:lnSpc>
                <a:spcPct val="100000"/>
              </a:lnSpc>
              <a:spcBef>
                <a:spcPts val="1800"/>
              </a:spcBef>
              <a:spcAft>
                <a:spcPct val="0"/>
              </a:spcAft>
              <a:buClr>
                <a:srgbClr val="31942E"/>
              </a:buClr>
              <a:buSzPct val="100000"/>
              <a:buFont typeface="Wingdings 2" pitchFamily="18" charset="2"/>
              <a:buChar char=""/>
              <a:tabLst>
                <a:tab pos="457200" algn="l"/>
                <a:tab pos="1371600" algn="l"/>
                <a:tab pos="2286000" algn="l"/>
                <a:tab pos="3200400" algn="l"/>
                <a:tab pos="4114800" algn="l"/>
                <a:tab pos="5029200" algn="l"/>
                <a:tab pos="5943600" algn="l"/>
                <a:tab pos="6858000" algn="l"/>
                <a:tab pos="7772400" algn="l"/>
                <a:tab pos="8686800" algn="l"/>
                <a:tab pos="9601200" algn="l"/>
              </a:tabLst>
              <a:defRPr/>
            </a:pPr>
            <a:r>
              <a:rPr kumimoji="0" lang="en-US" altLang="en-US" sz="20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Mayors Adapt analysis (2015) identified knowledge gaps, including:</a:t>
            </a:r>
          </a:p>
          <a:p>
            <a:pPr marL="685800" marR="0" lvl="2" indent="-284163" algn="l" defTabSz="914400" rtl="0" eaLnBrk="1" fontAlgn="base" latinLnBrk="0" hangingPunct="1">
              <a:lnSpc>
                <a:spcPct val="100000"/>
              </a:lnSpc>
              <a:spcBef>
                <a:spcPts val="1800"/>
              </a:spcBef>
              <a:spcAft>
                <a:spcPct val="0"/>
              </a:spcAft>
              <a:buClr>
                <a:srgbClr val="31942E"/>
              </a:buClr>
              <a:buSzPct val="100000"/>
              <a:buFont typeface="Wingdings 2" pitchFamily="18" charset="2"/>
              <a:buChar char=""/>
              <a:tabLst>
                <a:tab pos="457200" algn="l"/>
                <a:tab pos="1371600" algn="l"/>
                <a:tab pos="2286000" algn="l"/>
                <a:tab pos="3200400" algn="l"/>
                <a:tab pos="4114800" algn="l"/>
                <a:tab pos="5029200" algn="l"/>
                <a:tab pos="5943600" algn="l"/>
                <a:tab pos="6858000" algn="l"/>
                <a:tab pos="7772400" algn="l"/>
                <a:tab pos="8686800" algn="l"/>
                <a:tab pos="9601200" algn="l"/>
              </a:tabLst>
              <a:defRPr/>
            </a:pPr>
            <a:r>
              <a:rPr kumimoji="0" lang="en-US" altLang="en-US" sz="14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Economic costs and social impacts</a:t>
            </a:r>
          </a:p>
          <a:p>
            <a:pPr marL="685800" marR="0" lvl="2" indent="-284163" algn="l" defTabSz="914400" rtl="0" eaLnBrk="1" fontAlgn="base" latinLnBrk="0" hangingPunct="1">
              <a:lnSpc>
                <a:spcPct val="100000"/>
              </a:lnSpc>
              <a:spcBef>
                <a:spcPts val="1800"/>
              </a:spcBef>
              <a:spcAft>
                <a:spcPct val="0"/>
              </a:spcAft>
              <a:buClr>
                <a:srgbClr val="31942E"/>
              </a:buClr>
              <a:buSzPct val="100000"/>
              <a:buFont typeface="Wingdings 2" pitchFamily="18" charset="2"/>
              <a:buChar char=""/>
              <a:tabLst>
                <a:tab pos="457200" algn="l"/>
                <a:tab pos="1371600" algn="l"/>
                <a:tab pos="2286000" algn="l"/>
                <a:tab pos="3200400" algn="l"/>
                <a:tab pos="4114800" algn="l"/>
                <a:tab pos="5029200" algn="l"/>
                <a:tab pos="5943600" algn="l"/>
                <a:tab pos="6858000" algn="l"/>
                <a:tab pos="7772400" algn="l"/>
                <a:tab pos="8686800" algn="l"/>
                <a:tab pos="9601200" algn="l"/>
              </a:tabLst>
              <a:defRPr/>
            </a:pPr>
            <a:r>
              <a:rPr kumimoji="0" lang="en-US" altLang="en-US" sz="14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Impacts on essential services (e.g. energy, water, food supply), and sector interdependencies</a:t>
            </a:r>
          </a:p>
          <a:p>
            <a:pPr marL="685800" marR="0" lvl="2" indent="-284163" algn="l" defTabSz="914400" rtl="0" eaLnBrk="1" fontAlgn="base" latinLnBrk="0" hangingPunct="1">
              <a:lnSpc>
                <a:spcPct val="100000"/>
              </a:lnSpc>
              <a:spcBef>
                <a:spcPts val="1800"/>
              </a:spcBef>
              <a:spcAft>
                <a:spcPct val="0"/>
              </a:spcAft>
              <a:buClr>
                <a:srgbClr val="31942E"/>
              </a:buClr>
              <a:buSzPct val="100000"/>
              <a:buFont typeface="Wingdings 2" pitchFamily="18" charset="2"/>
              <a:buChar char=""/>
              <a:tabLst>
                <a:tab pos="457200" algn="l"/>
                <a:tab pos="1371600" algn="l"/>
                <a:tab pos="2286000" algn="l"/>
                <a:tab pos="3200400" algn="l"/>
                <a:tab pos="4114800" algn="l"/>
                <a:tab pos="5029200" algn="l"/>
                <a:tab pos="5943600" algn="l"/>
                <a:tab pos="6858000" algn="l"/>
                <a:tab pos="7772400" algn="l"/>
                <a:tab pos="8686800" algn="l"/>
                <a:tab pos="9601200" algn="l"/>
              </a:tabLst>
              <a:defRPr/>
            </a:pPr>
            <a:r>
              <a:rPr kumimoji="0" lang="en-GB" altLang="en-US" sz="14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Difficulties downscaling/interpreting projections on climate impacts</a:t>
            </a:r>
          </a:p>
          <a:p>
            <a:pPr marL="685800" marR="0" lvl="2" indent="-284163" algn="l" defTabSz="914400" rtl="0" eaLnBrk="1" fontAlgn="base" latinLnBrk="0" hangingPunct="1">
              <a:lnSpc>
                <a:spcPct val="100000"/>
              </a:lnSpc>
              <a:spcBef>
                <a:spcPts val="1800"/>
              </a:spcBef>
              <a:spcAft>
                <a:spcPct val="0"/>
              </a:spcAft>
              <a:buClr>
                <a:srgbClr val="31942E"/>
              </a:buClr>
              <a:buSzPct val="100000"/>
              <a:buFont typeface="Wingdings 2" pitchFamily="18" charset="2"/>
              <a:buChar char=""/>
              <a:tabLst>
                <a:tab pos="457200" algn="l"/>
                <a:tab pos="1371600" algn="l"/>
                <a:tab pos="2286000" algn="l"/>
                <a:tab pos="3200400" algn="l"/>
                <a:tab pos="4114800" algn="l"/>
                <a:tab pos="5029200" algn="l"/>
                <a:tab pos="5943600" algn="l"/>
                <a:tab pos="6858000" algn="l"/>
                <a:tab pos="7772400" algn="l"/>
                <a:tab pos="8686800" algn="l"/>
                <a:tab pos="9601200" algn="l"/>
              </a:tabLst>
              <a:defRPr/>
            </a:pPr>
            <a:r>
              <a:rPr kumimoji="0" lang="en-GB" altLang="en-US" sz="14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Difficulties developing, selecting and applying adaptation indicators and monitoring systems to assess effectiveness.</a:t>
            </a:r>
          </a:p>
          <a:p>
            <a:pPr marL="685800" marR="0" lvl="2" indent="-284163" algn="l" defTabSz="914400" rtl="0" eaLnBrk="1" fontAlgn="base" latinLnBrk="0" hangingPunct="1">
              <a:lnSpc>
                <a:spcPct val="100000"/>
              </a:lnSpc>
              <a:spcBef>
                <a:spcPts val="1800"/>
              </a:spcBef>
              <a:spcAft>
                <a:spcPct val="0"/>
              </a:spcAft>
              <a:buClr>
                <a:srgbClr val="31942E"/>
              </a:buClr>
              <a:buSzPct val="100000"/>
              <a:buFont typeface="Wingdings 2" pitchFamily="18" charset="2"/>
              <a:buChar char=""/>
              <a:tabLst>
                <a:tab pos="457200" algn="l"/>
                <a:tab pos="1371600" algn="l"/>
                <a:tab pos="2286000" algn="l"/>
                <a:tab pos="3200400" algn="l"/>
                <a:tab pos="4114800" algn="l"/>
                <a:tab pos="5029200" algn="l"/>
                <a:tab pos="5943600" algn="l"/>
                <a:tab pos="6858000" algn="l"/>
                <a:tab pos="7772400" algn="l"/>
                <a:tab pos="8686800" algn="l"/>
                <a:tab pos="9601200" algn="l"/>
              </a:tabLst>
              <a:defRPr/>
            </a:pPr>
            <a:r>
              <a:rPr kumimoji="0" lang="en-GB" altLang="en-US" sz="1400" b="0" i="0" u="none" strike="noStrike" kern="1200" cap="none" spc="0" normalizeH="0" baseline="0" noProof="0" dirty="0">
                <a:ln>
                  <a:noFill/>
                </a:ln>
                <a:solidFill>
                  <a:srgbClr val="0F5494"/>
                </a:solidFill>
                <a:effectLst/>
                <a:uLnTx/>
                <a:uFillTx/>
                <a:latin typeface="Verdana"/>
                <a:ea typeface="ＭＳ Ｐゴシック" pitchFamily="-1" charset="-128"/>
                <a:cs typeface="+mn-cs"/>
              </a:rPr>
              <a:t>Difficulties securing political support &amp; funding</a:t>
            </a:r>
          </a:p>
        </p:txBody>
      </p:sp>
      <p:sp>
        <p:nvSpPr>
          <p:cNvPr id="16" name="Rectangle 15"/>
          <p:cNvSpPr/>
          <p:nvPr/>
        </p:nvSpPr>
        <p:spPr>
          <a:xfrm>
            <a:off x="6404347" y="4664737"/>
            <a:ext cx="2432523" cy="286232"/>
          </a:xfrm>
          <a:prstGeom prst="rect">
            <a:avLst/>
          </a:prstGeom>
        </p:spPr>
        <p:txBody>
          <a:bodyPr wrap="square">
            <a:spAutoFit/>
          </a:bodyPr>
          <a:lstStyle/>
          <a:p>
            <a:pPr marL="0" marR="0" lvl="1" indent="0" algn="l" defTabSz="914400" rtl="0" eaLnBrk="0" fontAlgn="base" latinLnBrk="0" hangingPunct="0">
              <a:lnSpc>
                <a:spcPct val="90000"/>
              </a:lnSpc>
              <a:spcBef>
                <a:spcPct val="0"/>
              </a:spcBef>
              <a:spcAft>
                <a:spcPct val="0"/>
              </a:spcAft>
              <a:buClrTx/>
              <a:buSzTx/>
              <a:buFontTx/>
              <a:buNone/>
              <a:tabLst/>
              <a:defRPr/>
            </a:pPr>
            <a:r>
              <a:rPr kumimoji="0" lang="en-US" altLang="fr-FR" sz="700" b="0" i="0" u="none" strike="noStrike" kern="1200" cap="none" spc="0" normalizeH="0" baseline="0" noProof="0" dirty="0">
                <a:ln>
                  <a:noFill/>
                </a:ln>
                <a:solidFill>
                  <a:srgbClr val="003068"/>
                </a:solidFill>
                <a:effectLst/>
                <a:uLnTx/>
                <a:uFillTx/>
                <a:latin typeface="Arial" pitchFamily="34" charset="0"/>
                <a:ea typeface="+mn-ea"/>
                <a:cs typeface="Arial" pitchFamily="34" charset="0"/>
                <a:hlinkClick r:id="rId4"/>
              </a:rPr>
              <a:t>https://www.covenantofmayors.eu/IMG/pdf/MA_KnowledgeBaseStrat_ExecSummaryFinal.pdf</a:t>
            </a:r>
            <a:r>
              <a:rPr kumimoji="0" lang="en-US" altLang="fr-FR" sz="700" b="0" i="0" u="none" strike="noStrike" kern="1200" cap="none" spc="0" normalizeH="0" baseline="0" noProof="0" dirty="0">
                <a:ln>
                  <a:noFill/>
                </a:ln>
                <a:solidFill>
                  <a:srgbClr val="003068"/>
                </a:solidFill>
                <a:effectLst/>
                <a:uLnTx/>
                <a:uFillTx/>
                <a:latin typeface="Arial" pitchFamily="34" charset="0"/>
                <a:ea typeface="+mn-ea"/>
                <a:cs typeface="Arial" pitchFamily="34" charset="0"/>
              </a:rPr>
              <a:t> </a:t>
            </a:r>
          </a:p>
        </p:txBody>
      </p:sp>
    </p:spTree>
    <p:extLst>
      <p:ext uri="{BB962C8B-B14F-4D97-AF65-F5344CB8AC3E}">
        <p14:creationId xmlns:p14="http://schemas.microsoft.com/office/powerpoint/2010/main" val="322000584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40713" cy="864097"/>
          </a:xfrm>
        </p:spPr>
        <p:txBody>
          <a:bodyPr/>
          <a:lstStyle/>
          <a:p>
            <a:r>
              <a:rPr lang="en-GB" sz="2800" i="1" dirty="0">
                <a:solidFill>
                  <a:srgbClr val="31942E"/>
                </a:solidFill>
              </a:rPr>
              <a:t>So…how can LIFE help?</a:t>
            </a:r>
            <a:endParaRPr lang="en-GB" dirty="0"/>
          </a:p>
        </p:txBody>
      </p:sp>
      <p:sp>
        <p:nvSpPr>
          <p:cNvPr id="3" name="Content Placeholder 2"/>
          <p:cNvSpPr>
            <a:spLocks noGrp="1"/>
          </p:cNvSpPr>
          <p:nvPr>
            <p:ph idx="1"/>
          </p:nvPr>
        </p:nvSpPr>
        <p:spPr>
          <a:xfrm>
            <a:off x="457200" y="1484784"/>
            <a:ext cx="8229600" cy="4425876"/>
          </a:xfrm>
        </p:spPr>
        <p:txBody>
          <a:bodyPr/>
          <a:lstStyle/>
          <a:p>
            <a:r>
              <a:rPr lang="en-GB" dirty="0"/>
              <a:t>Traditional projects:  pilot, best practice, demonstration, governance and information</a:t>
            </a:r>
          </a:p>
          <a:p>
            <a:pPr marL="0" indent="0">
              <a:buNone/>
            </a:pPr>
            <a:endParaRPr lang="en-GB" dirty="0"/>
          </a:p>
          <a:p>
            <a:r>
              <a:rPr lang="en-GB" dirty="0"/>
              <a:t>Integrated projects:  </a:t>
            </a:r>
            <a:r>
              <a:rPr lang="en-GB" u="sng" dirty="0"/>
              <a:t>implementation</a:t>
            </a:r>
            <a:r>
              <a:rPr lang="en-GB" dirty="0"/>
              <a:t> of adaptation strategies and plans</a:t>
            </a:r>
          </a:p>
          <a:p>
            <a:endParaRPr lang="en-GB" dirty="0"/>
          </a:p>
          <a:p>
            <a:pPr marL="0" indent="0">
              <a:buNone/>
            </a:pPr>
            <a:endParaRPr lang="en-GB" dirty="0"/>
          </a:p>
        </p:txBody>
      </p:sp>
    </p:spTree>
    <p:extLst>
      <p:ext uri="{BB962C8B-B14F-4D97-AF65-F5344CB8AC3E}">
        <p14:creationId xmlns:p14="http://schemas.microsoft.com/office/powerpoint/2010/main" val="15708651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40713" cy="864097"/>
          </a:xfrm>
        </p:spPr>
        <p:txBody>
          <a:bodyPr/>
          <a:lstStyle/>
          <a:p>
            <a:r>
              <a:rPr lang="en-GB" sz="2800" i="1" dirty="0">
                <a:solidFill>
                  <a:srgbClr val="31942E"/>
                </a:solidFill>
              </a:rPr>
              <a:t>LIFE Traditional Projects:  Adaptation Policy Priorities</a:t>
            </a:r>
            <a:endParaRPr lang="en-GB" dirty="0"/>
          </a:p>
        </p:txBody>
      </p:sp>
      <p:sp>
        <p:nvSpPr>
          <p:cNvPr id="3" name="Content Placeholder 2"/>
          <p:cNvSpPr>
            <a:spLocks noGrp="1"/>
          </p:cNvSpPr>
          <p:nvPr>
            <p:ph idx="1"/>
          </p:nvPr>
        </p:nvSpPr>
        <p:spPr>
          <a:xfrm>
            <a:off x="457200" y="1124745"/>
            <a:ext cx="8229600" cy="4785915"/>
          </a:xfrm>
        </p:spPr>
        <p:txBody>
          <a:bodyPr/>
          <a:lstStyle/>
          <a:p>
            <a:endParaRPr lang="en-GB" dirty="0"/>
          </a:p>
          <a:p>
            <a:pPr marL="0" indent="0">
              <a:buNone/>
            </a:pPr>
            <a:endParaRPr lang="en-GB" dirty="0"/>
          </a:p>
        </p:txBody>
      </p:sp>
      <p:sp>
        <p:nvSpPr>
          <p:cNvPr id="5" name="Rectangle 4"/>
          <p:cNvSpPr/>
          <p:nvPr/>
        </p:nvSpPr>
        <p:spPr>
          <a:xfrm>
            <a:off x="-61784" y="1255545"/>
            <a:ext cx="8579296" cy="4893647"/>
          </a:xfrm>
          <a:prstGeom prst="rect">
            <a:avLst/>
          </a:prstGeom>
        </p:spPr>
        <p:txBody>
          <a:bodyPr wrap="square">
            <a:spAutoFit/>
          </a:bodyPr>
          <a:lstStyle/>
          <a:p>
            <a:pPr marL="742950" marR="0" lvl="1" indent="-285750" algn="l" defTabSz="914400" rtl="0" eaLnBrk="1" fontAlgn="base" latinLnBrk="0" hangingPunct="1">
              <a:lnSpc>
                <a:spcPct val="100000"/>
              </a:lnSpc>
              <a:spcBef>
                <a:spcPct val="20000"/>
              </a:spcBef>
              <a:spcAft>
                <a:spcPct val="0"/>
              </a:spcAft>
              <a:buClr>
                <a:srgbClr val="0F5494"/>
              </a:buClr>
              <a:buSzTx/>
              <a:buFontTx/>
              <a:buChar char="•"/>
              <a:tabLst/>
              <a:defRPr/>
            </a:pPr>
            <a:r>
              <a:rPr kumimoji="0" lang="en-US" sz="2000" b="1" i="0" u="sng" strike="noStrike" kern="0" cap="none" spc="0" normalizeH="0" baseline="0" noProof="0" dirty="0">
                <a:ln>
                  <a:noFill/>
                </a:ln>
                <a:solidFill>
                  <a:srgbClr val="0F5494"/>
                </a:solidFill>
                <a:effectLst/>
                <a:uLnTx/>
                <a:uFillTx/>
                <a:latin typeface="Verdana"/>
                <a:ea typeface="+mn-ea"/>
                <a:cs typeface="+mn-cs"/>
              </a:rPr>
              <a:t>urban</a:t>
            </a:r>
            <a:r>
              <a:rPr kumimoji="0" lang="en-US" sz="2000" b="0" i="0" u="sng" strike="noStrike" kern="0" cap="none" spc="0" normalizeH="0" baseline="0" noProof="0" dirty="0">
                <a:ln>
                  <a:noFill/>
                </a:ln>
                <a:solidFill>
                  <a:srgbClr val="0F5494"/>
                </a:solidFill>
                <a:effectLst/>
                <a:uLnTx/>
                <a:uFillTx/>
                <a:latin typeface="Verdana"/>
                <a:ea typeface="+mn-ea"/>
                <a:cs typeface="+mn-cs"/>
              </a:rPr>
              <a:t> adaptation</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endParaRPr kumimoji="0" lang="en-US" sz="2000" b="0" i="0" u="none" strike="noStrike" kern="0" cap="none" spc="0" normalizeH="0" baseline="0" noProof="0" dirty="0">
              <a:ln>
                <a:noFill/>
              </a:ln>
              <a:solidFill>
                <a:srgbClr val="0F5494"/>
              </a:solidFill>
              <a:effectLst/>
              <a:uLnTx/>
              <a:uFillTx/>
              <a:latin typeface="Verdana"/>
              <a:ea typeface="+mn-ea"/>
              <a:cs typeface="+mn-cs"/>
            </a:endParaRPr>
          </a:p>
          <a:p>
            <a:pPr marL="742950" marR="0" lvl="1" indent="-285750" algn="l" defTabSz="914400" rtl="0" eaLnBrk="1" fontAlgn="base" latinLnBrk="0" hangingPunct="1">
              <a:lnSpc>
                <a:spcPct val="100000"/>
              </a:lnSpc>
              <a:spcBef>
                <a:spcPct val="20000"/>
              </a:spcBef>
              <a:spcAft>
                <a:spcPct val="0"/>
              </a:spcAft>
              <a:buClr>
                <a:srgbClr val="0F5494"/>
              </a:buClr>
              <a:buSzTx/>
              <a:buFontTx/>
              <a:buChar char="•"/>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sustainable management of </a:t>
            </a:r>
            <a:r>
              <a:rPr kumimoji="0" lang="en-US" sz="2000" b="1" i="0" u="none" strike="noStrike" kern="0" cap="none" spc="0" normalizeH="0" baseline="0" noProof="0" dirty="0">
                <a:ln>
                  <a:noFill/>
                </a:ln>
                <a:solidFill>
                  <a:srgbClr val="0F5494"/>
                </a:solidFill>
                <a:effectLst/>
                <a:uLnTx/>
                <a:uFillTx/>
                <a:latin typeface="Verdana"/>
                <a:ea typeface="+mn-ea"/>
                <a:cs typeface="+mn-cs"/>
              </a:rPr>
              <a:t>water</a:t>
            </a:r>
            <a:r>
              <a:rPr kumimoji="0" lang="en-US" sz="2000" b="0" i="0" u="none" strike="noStrike" kern="0" cap="none" spc="0" normalizeH="0" baseline="0" noProof="0" dirty="0">
                <a:ln>
                  <a:noFill/>
                </a:ln>
                <a:solidFill>
                  <a:srgbClr val="0F5494"/>
                </a:solidFill>
                <a:effectLst/>
                <a:uLnTx/>
                <a:uFillTx/>
                <a:latin typeface="Verdana"/>
                <a:ea typeface="+mn-ea"/>
                <a:cs typeface="+mn-cs"/>
              </a:rPr>
              <a:t> (drought, flood and coastal management)</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endParaRPr kumimoji="0" lang="en-US" sz="2000" b="0" i="0" u="none" strike="noStrike" kern="0" cap="none" spc="0" normalizeH="0" baseline="0" noProof="0" dirty="0">
              <a:ln>
                <a:noFill/>
              </a:ln>
              <a:solidFill>
                <a:srgbClr val="0F5494"/>
              </a:solidFill>
              <a:effectLst/>
              <a:uLnTx/>
              <a:uFillTx/>
              <a:latin typeface="Verdana"/>
              <a:ea typeface="+mn-ea"/>
              <a:cs typeface="+mn-cs"/>
            </a:endParaRPr>
          </a:p>
          <a:p>
            <a:pPr marL="742950" marR="0" lvl="1" indent="-285750" algn="l" defTabSz="914400" rtl="0" eaLnBrk="1" fontAlgn="base" latinLnBrk="0" hangingPunct="1">
              <a:lnSpc>
                <a:spcPct val="100000"/>
              </a:lnSpc>
              <a:spcBef>
                <a:spcPct val="20000"/>
              </a:spcBef>
              <a:spcAft>
                <a:spcPct val="0"/>
              </a:spcAft>
              <a:buClr>
                <a:srgbClr val="0F5494"/>
              </a:buClr>
              <a:buSzTx/>
              <a:buFontTx/>
              <a:buChar char="•"/>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resilience of </a:t>
            </a:r>
            <a:r>
              <a:rPr kumimoji="0" lang="en-US" sz="2000" b="1" i="0" u="none" strike="noStrike" kern="0" cap="none" spc="0" normalizeH="0" baseline="0" noProof="0" dirty="0">
                <a:ln>
                  <a:noFill/>
                </a:ln>
                <a:solidFill>
                  <a:srgbClr val="0F5494"/>
                </a:solidFill>
                <a:effectLst/>
                <a:uLnTx/>
                <a:uFillTx/>
                <a:latin typeface="Verdana"/>
                <a:ea typeface="+mn-ea"/>
                <a:cs typeface="+mn-cs"/>
              </a:rPr>
              <a:t>agricultural, forestry and tourism </a:t>
            </a:r>
            <a:r>
              <a:rPr kumimoji="0" lang="en-US" sz="2000" b="0" i="0" u="none" strike="noStrike" kern="0" cap="none" spc="0" normalizeH="0" baseline="0" noProof="0" dirty="0">
                <a:ln>
                  <a:noFill/>
                </a:ln>
                <a:solidFill>
                  <a:srgbClr val="0F5494"/>
                </a:solidFill>
                <a:effectLst/>
                <a:uLnTx/>
                <a:uFillTx/>
                <a:latin typeface="Verdana"/>
                <a:ea typeface="+mn-ea"/>
                <a:cs typeface="+mn-cs"/>
              </a:rPr>
              <a:t>sectors, including in </a:t>
            </a:r>
            <a:r>
              <a:rPr kumimoji="0" lang="en-US" sz="2000" b="1" i="0" u="none" strike="noStrike" kern="0" cap="none" spc="0" normalizeH="0" baseline="0" noProof="0" dirty="0">
                <a:ln>
                  <a:noFill/>
                </a:ln>
                <a:solidFill>
                  <a:srgbClr val="0F5494"/>
                </a:solidFill>
                <a:effectLst/>
                <a:uLnTx/>
                <a:uFillTx/>
                <a:latin typeface="Verdana"/>
                <a:ea typeface="+mn-ea"/>
                <a:cs typeface="+mn-cs"/>
              </a:rPr>
              <a:t>island and mountain areas</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endParaRPr kumimoji="0" lang="en-US" sz="2000" b="1" i="0" u="none" strike="noStrike" kern="0" cap="none" spc="0" normalizeH="0" baseline="0" noProof="0" dirty="0">
              <a:ln>
                <a:noFill/>
              </a:ln>
              <a:solidFill>
                <a:srgbClr val="0F5494"/>
              </a:solidFill>
              <a:effectLst/>
              <a:uLnTx/>
              <a:uFillTx/>
              <a:latin typeface="Verdana"/>
              <a:ea typeface="+mn-ea"/>
              <a:cs typeface="+mn-cs"/>
            </a:endParaRPr>
          </a:p>
          <a:p>
            <a:pPr marL="742950" marR="0" lvl="1" indent="-285750" algn="l" defTabSz="914400" rtl="0" eaLnBrk="1" fontAlgn="base" latinLnBrk="0" hangingPunct="1">
              <a:lnSpc>
                <a:spcPct val="100000"/>
              </a:lnSpc>
              <a:spcBef>
                <a:spcPct val="20000"/>
              </a:spcBef>
              <a:spcAft>
                <a:spcPct val="0"/>
              </a:spcAft>
              <a:buClr>
                <a:srgbClr val="0F5494"/>
              </a:buClr>
              <a:buSzTx/>
              <a:buFontTx/>
              <a:buChar char="•"/>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support to the </a:t>
            </a:r>
            <a:r>
              <a:rPr kumimoji="0" lang="en-US" sz="2000" b="1" i="0" u="none" strike="noStrike" kern="0" cap="none" spc="0" normalizeH="0" baseline="0" noProof="0" dirty="0">
                <a:ln>
                  <a:noFill/>
                </a:ln>
                <a:solidFill>
                  <a:srgbClr val="0F5494"/>
                </a:solidFill>
                <a:effectLst/>
                <a:uLnTx/>
                <a:uFillTx/>
                <a:latin typeface="Verdana"/>
                <a:ea typeface="+mn-ea"/>
                <a:cs typeface="+mn-cs"/>
              </a:rPr>
              <a:t>EU's Outermost Regions</a:t>
            </a:r>
            <a:r>
              <a:rPr kumimoji="0" lang="en-US" sz="2000" b="0" i="0" u="none" strike="noStrike" kern="0" cap="none" spc="0" normalizeH="0" baseline="0" noProof="0" dirty="0">
                <a:ln>
                  <a:noFill/>
                </a:ln>
                <a:solidFill>
                  <a:srgbClr val="0F5494"/>
                </a:solidFill>
                <a:effectLst/>
                <a:uLnTx/>
                <a:uFillTx/>
                <a:latin typeface="Verdana"/>
                <a:ea typeface="+mn-ea"/>
                <a:cs typeface="+mn-cs"/>
              </a:rPr>
              <a:t>: preparedness for </a:t>
            </a:r>
            <a:r>
              <a:rPr kumimoji="0" lang="en-US" sz="2000" b="1" i="0" u="none" strike="noStrike" kern="0" cap="none" spc="0" normalizeH="0" baseline="0" noProof="0" dirty="0">
                <a:ln>
                  <a:noFill/>
                </a:ln>
                <a:solidFill>
                  <a:srgbClr val="0F5494"/>
                </a:solidFill>
                <a:effectLst/>
                <a:uLnTx/>
                <a:uFillTx/>
                <a:latin typeface="Verdana"/>
                <a:ea typeface="+mn-ea"/>
                <a:cs typeface="+mn-cs"/>
              </a:rPr>
              <a:t>extreme weather events, notably in coastal areas</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endParaRPr kumimoji="0" lang="en-US" sz="2000" b="1" i="0" u="none" strike="noStrike" kern="0" cap="none" spc="0" normalizeH="0" baseline="0" noProof="0" dirty="0">
              <a:ln>
                <a:noFill/>
              </a:ln>
              <a:solidFill>
                <a:srgbClr val="0F5494"/>
              </a:solidFill>
              <a:effectLst/>
              <a:uLnTx/>
              <a:uFillTx/>
              <a:latin typeface="Verdana"/>
              <a:ea typeface="+mn-ea"/>
              <a:cs typeface="+mn-cs"/>
            </a:endParaRPr>
          </a:p>
          <a:p>
            <a:pPr marL="742950" marR="0" lvl="1" indent="-285750" algn="l" defTabSz="914400" rtl="0" eaLnBrk="1" fontAlgn="base" latinLnBrk="0" hangingPunct="1">
              <a:lnSpc>
                <a:spcPct val="100000"/>
              </a:lnSpc>
              <a:spcBef>
                <a:spcPct val="20000"/>
              </a:spcBef>
              <a:spcAft>
                <a:spcPct val="0"/>
              </a:spcAft>
              <a:buClr>
                <a:srgbClr val="0F5494"/>
              </a:buClr>
              <a:buSzTx/>
              <a:buFontTx/>
              <a:buChar char="•"/>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climate policy </a:t>
            </a:r>
            <a:r>
              <a:rPr kumimoji="0" lang="en-US" sz="2000" b="1" i="0" u="none" strike="noStrike" kern="0" cap="none" spc="0" normalizeH="0" baseline="0" noProof="0" dirty="0">
                <a:ln>
                  <a:noFill/>
                </a:ln>
                <a:solidFill>
                  <a:srgbClr val="0F5494"/>
                </a:solidFill>
                <a:effectLst/>
                <a:uLnTx/>
                <a:uFillTx/>
                <a:latin typeface="Verdana"/>
                <a:ea typeface="+mn-ea"/>
                <a:cs typeface="+mn-cs"/>
              </a:rPr>
              <a:t>monitoring and assessment</a:t>
            </a:r>
            <a:r>
              <a:rPr kumimoji="0" lang="en-US" sz="2000" b="0" i="0" u="none" strike="noStrike" kern="0" cap="none" spc="0" normalizeH="0" baseline="0" noProof="0" dirty="0">
                <a:ln>
                  <a:noFill/>
                </a:ln>
                <a:solidFill>
                  <a:srgbClr val="0F5494"/>
                </a:solidFill>
                <a:effectLst/>
                <a:uLnTx/>
                <a:uFillTx/>
                <a:latin typeface="Verdana"/>
                <a:ea typeface="+mn-ea"/>
                <a:cs typeface="+mn-cs"/>
              </a:rPr>
              <a:t>, integration of adaptation into the </a:t>
            </a:r>
            <a:r>
              <a:rPr kumimoji="0" lang="en-US" sz="2000" b="1" i="0" u="none" strike="noStrike" kern="0" cap="none" spc="0" normalizeH="0" baseline="0" noProof="0" dirty="0">
                <a:ln>
                  <a:noFill/>
                </a:ln>
                <a:solidFill>
                  <a:srgbClr val="0F5494"/>
                </a:solidFill>
                <a:effectLst/>
                <a:uLnTx/>
                <a:uFillTx/>
                <a:latin typeface="Verdana"/>
                <a:ea typeface="+mn-ea"/>
                <a:cs typeface="+mn-cs"/>
              </a:rPr>
              <a:t>disaster risk management </a:t>
            </a:r>
            <a:r>
              <a:rPr kumimoji="0" lang="en-US" sz="2000" b="0" i="0" u="none" strike="noStrike" kern="0" cap="none" spc="0" normalizeH="0" baseline="0" noProof="0" dirty="0">
                <a:ln>
                  <a:noFill/>
                </a:ln>
                <a:solidFill>
                  <a:srgbClr val="0F5494"/>
                </a:solidFill>
                <a:effectLst/>
                <a:uLnTx/>
                <a:uFillTx/>
                <a:latin typeface="Verdana"/>
                <a:ea typeface="+mn-ea"/>
                <a:cs typeface="+mn-cs"/>
              </a:rPr>
              <a:t>cycle (governance and information priority area)</a:t>
            </a:r>
          </a:p>
        </p:txBody>
      </p:sp>
    </p:spTree>
    <p:extLst>
      <p:ext uri="{BB962C8B-B14F-4D97-AF65-F5344CB8AC3E}">
        <p14:creationId xmlns:p14="http://schemas.microsoft.com/office/powerpoint/2010/main" val="10430807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40713" cy="864097"/>
          </a:xfrm>
        </p:spPr>
        <p:txBody>
          <a:bodyPr/>
          <a:lstStyle/>
          <a:p>
            <a:r>
              <a:rPr lang="en-GB" sz="2800" i="1" dirty="0">
                <a:solidFill>
                  <a:srgbClr val="31942E"/>
                </a:solidFill>
              </a:rPr>
              <a:t>LIFE Traditional Projects: Work Areas for Urban Adaptation</a:t>
            </a:r>
            <a:endParaRPr lang="en-GB" dirty="0"/>
          </a:p>
        </p:txBody>
      </p:sp>
      <p:sp>
        <p:nvSpPr>
          <p:cNvPr id="3" name="Content Placeholder 2"/>
          <p:cNvSpPr>
            <a:spLocks noGrp="1"/>
          </p:cNvSpPr>
          <p:nvPr>
            <p:ph idx="1"/>
          </p:nvPr>
        </p:nvSpPr>
        <p:spPr>
          <a:xfrm>
            <a:off x="457200" y="1124745"/>
            <a:ext cx="8229600" cy="4785915"/>
          </a:xfrm>
        </p:spPr>
        <p:txBody>
          <a:bodyPr/>
          <a:lstStyle/>
          <a:p>
            <a:endParaRPr lang="en-GB" dirty="0"/>
          </a:p>
          <a:p>
            <a:pPr marL="0" indent="0">
              <a:buNone/>
            </a:pPr>
            <a:endParaRPr lang="en-GB" dirty="0"/>
          </a:p>
        </p:txBody>
      </p:sp>
      <p:sp>
        <p:nvSpPr>
          <p:cNvPr id="5" name="Rectangle 4"/>
          <p:cNvSpPr/>
          <p:nvPr/>
        </p:nvSpPr>
        <p:spPr>
          <a:xfrm>
            <a:off x="-61784" y="1255545"/>
            <a:ext cx="8579296" cy="5324535"/>
          </a:xfrm>
          <a:prstGeom prst="rect">
            <a:avLst/>
          </a:prstGeom>
        </p:spPr>
        <p:txBody>
          <a:bodyPr wrap="square">
            <a:spAutoFit/>
          </a:bodyPr>
          <a:lstStyle/>
          <a:p>
            <a:pPr marL="742950" marR="0" lvl="1" indent="-285750" algn="l" defTabSz="914400" rtl="0" eaLnBrk="1" fontAlgn="base" latinLnBrk="0" hangingPunct="1">
              <a:lnSpc>
                <a:spcPct val="100000"/>
              </a:lnSpc>
              <a:spcBef>
                <a:spcPct val="20000"/>
              </a:spcBef>
              <a:spcAft>
                <a:spcPct val="0"/>
              </a:spcAft>
              <a:buClr>
                <a:srgbClr val="0F5494"/>
              </a:buClr>
              <a:buSzTx/>
              <a:buFontTx/>
              <a:buChar char="•"/>
              <a:tabLst/>
              <a:defRPr/>
            </a:pPr>
            <a:r>
              <a:rPr kumimoji="0" lang="en-US" sz="2000" b="1" i="0" u="none" strike="noStrike" kern="0" cap="none" spc="0" normalizeH="0" baseline="0" noProof="0" dirty="0">
                <a:ln>
                  <a:noFill/>
                </a:ln>
                <a:solidFill>
                  <a:srgbClr val="0F5494"/>
                </a:solidFill>
                <a:effectLst/>
                <a:uLnTx/>
                <a:uFillTx/>
                <a:latin typeface="Verdana"/>
                <a:ea typeface="+mn-ea"/>
                <a:cs typeface="+mn-cs"/>
              </a:rPr>
              <a:t>Developing and implementing initiatives  through the Covenant of Mayors for Climate and Energy</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endParaRPr kumimoji="0" lang="en-US" sz="2000" b="1" i="0" u="none" strike="noStrike" kern="0" cap="none" spc="0" normalizeH="0" baseline="0" noProof="0" dirty="0">
              <a:ln>
                <a:noFill/>
              </a:ln>
              <a:solidFill>
                <a:srgbClr val="0F5494"/>
              </a:solidFill>
              <a:effectLst/>
              <a:uLnTx/>
              <a:uFillTx/>
              <a:latin typeface="Verdana"/>
              <a:ea typeface="+mn-ea"/>
              <a:cs typeface="+mn-cs"/>
            </a:endParaRP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PROJECT EXAMPLE:  LIFE LOCAL ADAPT – Integration of Climate Change adaptation into the work of local authorities</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(LIFE 2015 CCA/DE/000133)</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endParaRPr kumimoji="0" lang="en-US" sz="2000" b="0" i="0" u="none" strike="noStrike" kern="0" cap="none" spc="0" normalizeH="0" baseline="0" noProof="0" dirty="0">
              <a:ln>
                <a:noFill/>
              </a:ln>
              <a:solidFill>
                <a:srgbClr val="0F5494"/>
              </a:solidFill>
              <a:effectLst/>
              <a:uLnTx/>
              <a:uFillTx/>
              <a:latin typeface="Verdana"/>
              <a:ea typeface="+mn-ea"/>
              <a:cs typeface="+mn-cs"/>
            </a:endParaRP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Selected actions:</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 Capacity building and adaptation advisory services for selected local authorities in Germany, Austria, Czech Republic and Latvia</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  Developing regional climate information system features</a:t>
            </a:r>
          </a:p>
          <a:p>
            <a:pPr marL="800100" marR="0" lvl="1" indent="-342900" algn="l" defTabSz="914400" rtl="0" eaLnBrk="1" fontAlgn="base" latinLnBrk="0" hangingPunct="1">
              <a:lnSpc>
                <a:spcPct val="100000"/>
              </a:lnSpc>
              <a:spcBef>
                <a:spcPct val="20000"/>
              </a:spcBef>
              <a:spcAft>
                <a:spcPct val="0"/>
              </a:spcAft>
              <a:buClr>
                <a:srgbClr val="0F5494"/>
              </a:buClr>
              <a:buSzTx/>
              <a:buFontTx/>
              <a:buChar char="-"/>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Cost and benefit assessment of adaptation measures</a:t>
            </a:r>
          </a:p>
          <a:p>
            <a:pPr marL="800100" marR="0" lvl="1" indent="-342900" algn="l" defTabSz="914400" rtl="0" eaLnBrk="1" fontAlgn="base" latinLnBrk="0" hangingPunct="1">
              <a:lnSpc>
                <a:spcPct val="100000"/>
              </a:lnSpc>
              <a:spcBef>
                <a:spcPct val="20000"/>
              </a:spcBef>
              <a:spcAft>
                <a:spcPct val="0"/>
              </a:spcAft>
              <a:buClr>
                <a:srgbClr val="0F5494"/>
              </a:buClr>
              <a:buSzTx/>
              <a:buFontTx/>
              <a:buChar char="-"/>
              <a:tabLst/>
              <a:defRPr/>
            </a:pPr>
            <a:r>
              <a:rPr kumimoji="0" lang="en-US" sz="2000" b="0" i="0" u="none" strike="noStrike" kern="0" cap="none" spc="0" normalizeH="0" baseline="0" noProof="0" dirty="0">
                <a:ln>
                  <a:noFill/>
                </a:ln>
                <a:solidFill>
                  <a:srgbClr val="0F5494"/>
                </a:solidFill>
                <a:effectLst/>
                <a:uLnTx/>
                <a:uFillTx/>
                <a:latin typeface="Verdana"/>
                <a:ea typeface="+mn-ea"/>
                <a:cs typeface="+mn-cs"/>
              </a:rPr>
              <a:t>Piloting adaptation measures</a:t>
            </a:r>
          </a:p>
          <a:p>
            <a:pPr marL="457200" marR="0" lvl="1" indent="0" algn="l" defTabSz="914400" rtl="0" eaLnBrk="1" fontAlgn="base" latinLnBrk="0" hangingPunct="1">
              <a:lnSpc>
                <a:spcPct val="100000"/>
              </a:lnSpc>
              <a:spcBef>
                <a:spcPct val="20000"/>
              </a:spcBef>
              <a:spcAft>
                <a:spcPct val="0"/>
              </a:spcAft>
              <a:buClr>
                <a:srgbClr val="0F5494"/>
              </a:buClr>
              <a:buSzTx/>
              <a:buFontTx/>
              <a:buNone/>
              <a:tabLst/>
              <a:defRPr/>
            </a:pPr>
            <a:r>
              <a:rPr kumimoji="0" lang="en-US" sz="2000" b="1" i="0" u="none" strike="noStrike" kern="0" cap="none" spc="0" normalizeH="0" baseline="0" noProof="0" dirty="0">
                <a:ln>
                  <a:noFill/>
                </a:ln>
                <a:solidFill>
                  <a:srgbClr val="0F5494"/>
                </a:solidFill>
                <a:effectLst/>
                <a:uLnTx/>
                <a:uFillTx/>
                <a:latin typeface="Verdana"/>
                <a:ea typeface="+mn-ea"/>
                <a:cs typeface="+mn-cs"/>
              </a:rPr>
              <a:t>             www.life-local-adapt.eu</a:t>
            </a:r>
          </a:p>
        </p:txBody>
      </p:sp>
    </p:spTree>
    <p:extLst>
      <p:ext uri="{BB962C8B-B14F-4D97-AF65-F5344CB8AC3E}">
        <p14:creationId xmlns:p14="http://schemas.microsoft.com/office/powerpoint/2010/main" val="35085487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116632"/>
            <a:ext cx="8229600" cy="1800721"/>
          </a:xfrm>
        </p:spPr>
        <p:txBody>
          <a:bodyPr/>
          <a:lstStyle/>
          <a:p>
            <a:r>
              <a:rPr lang="en-GB" sz="3200" i="1" dirty="0">
                <a:solidFill>
                  <a:srgbClr val="31942E"/>
                </a:solidFill>
              </a:rPr>
              <a:t>LIFE Traditional Projects: Work Areas for Urban Adaptation</a:t>
            </a:r>
            <a:endParaRPr lang="en-GB" dirty="0"/>
          </a:p>
        </p:txBody>
      </p:sp>
      <p:sp>
        <p:nvSpPr>
          <p:cNvPr id="3" name="Content Placeholder 2"/>
          <p:cNvSpPr>
            <a:spLocks noGrp="1"/>
          </p:cNvSpPr>
          <p:nvPr>
            <p:ph idx="1"/>
          </p:nvPr>
        </p:nvSpPr>
        <p:spPr>
          <a:xfrm>
            <a:off x="457200" y="1628800"/>
            <a:ext cx="8229600" cy="4281860"/>
          </a:xfrm>
        </p:spPr>
        <p:txBody>
          <a:bodyPr/>
          <a:lstStyle/>
          <a:p>
            <a:pPr marL="0" lvl="1" indent="0"/>
            <a:r>
              <a:rPr lang="en-US" dirty="0"/>
              <a:t>Developing and deploying innovative solutions (e.g. water, energy and construction sectors) </a:t>
            </a:r>
          </a:p>
          <a:p>
            <a:pPr marL="0" lvl="3" indent="0">
              <a:buClr>
                <a:srgbClr val="0F5494"/>
              </a:buClr>
              <a:buNone/>
            </a:pPr>
            <a:r>
              <a:rPr lang="en-US" dirty="0">
                <a:solidFill>
                  <a:srgbClr val="0F5494"/>
                </a:solidFill>
                <a:latin typeface="Verdana"/>
                <a:sym typeface="Wingdings" panose="05000000000000000000" pitchFamily="2" charset="2"/>
              </a:rPr>
              <a:t> </a:t>
            </a:r>
            <a:r>
              <a:rPr lang="en-US" dirty="0">
                <a:solidFill>
                  <a:srgbClr val="0F5494"/>
                </a:solidFill>
                <a:latin typeface="Verdana"/>
              </a:rPr>
              <a:t>Nature-based solutions</a:t>
            </a:r>
          </a:p>
          <a:p>
            <a:pPr marL="342900" lvl="3" indent="-342900">
              <a:buClr>
                <a:srgbClr val="0F5494"/>
              </a:buClr>
              <a:buFont typeface="Wingdings" panose="05000000000000000000" pitchFamily="2" charset="2"/>
              <a:buChar char="à"/>
            </a:pPr>
            <a:r>
              <a:rPr lang="en-US" dirty="0">
                <a:solidFill>
                  <a:srgbClr val="0F5494"/>
                </a:solidFill>
                <a:latin typeface="Verdana"/>
              </a:rPr>
              <a:t>‘Technological’ solutions welcome</a:t>
            </a:r>
          </a:p>
          <a:p>
            <a:pPr marL="342900" lvl="3" indent="-342900">
              <a:buClr>
                <a:srgbClr val="0F5494"/>
              </a:buClr>
              <a:buFont typeface="Wingdings" panose="05000000000000000000" pitchFamily="2" charset="2"/>
              <a:buChar char="à"/>
            </a:pPr>
            <a:r>
              <a:rPr lang="en-US" dirty="0">
                <a:solidFill>
                  <a:srgbClr val="0F5494"/>
                </a:solidFill>
                <a:latin typeface="Verdana"/>
              </a:rPr>
              <a:t>Uptake from Horizon 2020 projects?</a:t>
            </a:r>
          </a:p>
          <a:p>
            <a:pPr marL="342900" lvl="3" indent="-342900">
              <a:buClr>
                <a:srgbClr val="0F5494"/>
              </a:buClr>
              <a:buFont typeface="Wingdings" panose="05000000000000000000" pitchFamily="2" charset="2"/>
              <a:buChar char="à"/>
            </a:pPr>
            <a:endParaRPr lang="en-US" b="0" dirty="0">
              <a:sym typeface="Wingdings" panose="05000000000000000000" pitchFamily="2" charset="2"/>
            </a:endParaRPr>
          </a:p>
          <a:p>
            <a:pPr marL="0" lvl="1" indent="0">
              <a:buNone/>
            </a:pPr>
            <a:r>
              <a:rPr lang="en-US" b="0" dirty="0">
                <a:sym typeface="Wingdings" panose="05000000000000000000" pitchFamily="2" charset="2"/>
              </a:rPr>
              <a:t>PROJECT EXAMPLE: LIFE HEROTILE – High energy savings in building cooling by Roof TILEs shape optimization toward a better above sheathing ventilation (LIFE14 CCA/IT/000939)</a:t>
            </a:r>
          </a:p>
          <a:p>
            <a:pPr marL="0" lvl="1" indent="0">
              <a:buNone/>
            </a:pPr>
            <a:endParaRPr lang="en-US" b="0" dirty="0">
              <a:sym typeface="Wingdings" panose="05000000000000000000" pitchFamily="2" charset="2"/>
            </a:endParaRPr>
          </a:p>
          <a:p>
            <a:pPr marL="0" lvl="1" indent="0">
              <a:buNone/>
            </a:pPr>
            <a:r>
              <a:rPr lang="en-US" b="0" dirty="0">
                <a:sym typeface="Wingdings" panose="05000000000000000000" pitchFamily="2" charset="2"/>
              </a:rPr>
              <a:t>Objective: Design, manufacture and test an innovative roof tile type that can cool buildings while saving up to 50% of the energy used for cooling</a:t>
            </a:r>
          </a:p>
          <a:p>
            <a:pPr marL="0" lvl="1" indent="0">
              <a:buNone/>
            </a:pPr>
            <a:r>
              <a:rPr lang="en-US" b="0" dirty="0">
                <a:sym typeface="Wingdings" panose="05000000000000000000" pitchFamily="2" charset="2"/>
              </a:rPr>
              <a:t>	</a:t>
            </a:r>
            <a:r>
              <a:rPr lang="en-US" dirty="0">
                <a:sym typeface="Wingdings" panose="05000000000000000000" pitchFamily="2" charset="2"/>
              </a:rPr>
              <a:t>www.lifeherotile.eu</a:t>
            </a:r>
            <a:endParaRPr lang="en-GB" dirty="0"/>
          </a:p>
        </p:txBody>
      </p:sp>
    </p:spTree>
    <p:extLst>
      <p:ext uri="{BB962C8B-B14F-4D97-AF65-F5344CB8AC3E}">
        <p14:creationId xmlns:p14="http://schemas.microsoft.com/office/powerpoint/2010/main" val="19862584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i="1" dirty="0">
                <a:solidFill>
                  <a:srgbClr val="31942E"/>
                </a:solidFill>
              </a:rPr>
              <a:t>LIFE Traditional Projects: Work Areas for Urban Adaptation</a:t>
            </a:r>
            <a:endParaRPr lang="en-GB" dirty="0"/>
          </a:p>
        </p:txBody>
      </p:sp>
      <p:sp>
        <p:nvSpPr>
          <p:cNvPr id="3" name="Content Placeholder 2"/>
          <p:cNvSpPr>
            <a:spLocks noGrp="1"/>
          </p:cNvSpPr>
          <p:nvPr>
            <p:ph idx="1"/>
          </p:nvPr>
        </p:nvSpPr>
        <p:spPr/>
        <p:txBody>
          <a:bodyPr/>
          <a:lstStyle/>
          <a:p>
            <a:pPr marL="0" lvl="1" indent="0">
              <a:buNone/>
            </a:pPr>
            <a:endParaRPr lang="en-US" b="0" dirty="0"/>
          </a:p>
          <a:p>
            <a:pPr marL="0" lvl="1" indent="0"/>
            <a:r>
              <a:rPr lang="en-US" dirty="0"/>
              <a:t>Linking public health and climate change – solutions addressing health and wellbeing</a:t>
            </a:r>
          </a:p>
          <a:p>
            <a:pPr marL="342900" lvl="1" indent="-342900">
              <a:buFont typeface="Wingdings" panose="05000000000000000000" pitchFamily="2" charset="2"/>
              <a:buChar char="à"/>
            </a:pPr>
            <a:r>
              <a:rPr lang="en-US" b="0" dirty="0">
                <a:sym typeface="Wingdings" panose="05000000000000000000" pitchFamily="2" charset="2"/>
              </a:rPr>
              <a:t>Adapting to heat waves, extreme events, climate-sensitive diseases…</a:t>
            </a:r>
          </a:p>
          <a:p>
            <a:pPr marL="342900" lvl="1" indent="-342900">
              <a:buFont typeface="Wingdings" panose="05000000000000000000" pitchFamily="2" charset="2"/>
              <a:buChar char="à"/>
            </a:pPr>
            <a:r>
              <a:rPr lang="en-US" b="0" dirty="0">
                <a:sym typeface="Wingdings" panose="05000000000000000000" pitchFamily="2" charset="2"/>
              </a:rPr>
              <a:t>Working across sectors – involving health authorities</a:t>
            </a:r>
          </a:p>
          <a:p>
            <a:pPr marL="342900" lvl="1" indent="-342900">
              <a:buFont typeface="Wingdings" panose="05000000000000000000" pitchFamily="2" charset="2"/>
              <a:buChar char="à"/>
            </a:pPr>
            <a:endParaRPr lang="en-US" b="0" dirty="0"/>
          </a:p>
          <a:p>
            <a:pPr marL="0" lvl="1" indent="0"/>
            <a:r>
              <a:rPr lang="en-US" dirty="0"/>
              <a:t>Implementing public-private partnership to mobilize private sector involvement and finance of adaptation</a:t>
            </a:r>
          </a:p>
          <a:p>
            <a:pPr marL="0" lvl="3" indent="0">
              <a:buClr>
                <a:srgbClr val="0F5494"/>
              </a:buClr>
              <a:buNone/>
            </a:pPr>
            <a:r>
              <a:rPr lang="en-US" dirty="0">
                <a:solidFill>
                  <a:srgbClr val="0F5494"/>
                </a:solidFill>
                <a:latin typeface="Verdana"/>
                <a:sym typeface="Wingdings" panose="05000000000000000000" pitchFamily="2" charset="2"/>
              </a:rPr>
              <a:t> </a:t>
            </a:r>
            <a:r>
              <a:rPr lang="en-US" dirty="0">
                <a:solidFill>
                  <a:srgbClr val="0F5494"/>
                </a:solidFill>
                <a:latin typeface="Verdana"/>
              </a:rPr>
              <a:t> Integrating insurance solutions</a:t>
            </a:r>
          </a:p>
          <a:p>
            <a:endParaRPr lang="en-GB" dirty="0"/>
          </a:p>
        </p:txBody>
      </p:sp>
    </p:spTree>
    <p:extLst>
      <p:ext uri="{BB962C8B-B14F-4D97-AF65-F5344CB8AC3E}">
        <p14:creationId xmlns:p14="http://schemas.microsoft.com/office/powerpoint/2010/main" val="25446943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i="1" dirty="0">
                <a:solidFill>
                  <a:srgbClr val="31942E"/>
                </a:solidFill>
              </a:rPr>
              <a:t>LIFE Integrated Projects:  Climate Change Adaptation</a:t>
            </a:r>
            <a:endParaRPr lang="en-GB" dirty="0"/>
          </a:p>
        </p:txBody>
      </p:sp>
      <p:sp>
        <p:nvSpPr>
          <p:cNvPr id="3" name="Content Placeholder 2"/>
          <p:cNvSpPr>
            <a:spLocks noGrp="1"/>
          </p:cNvSpPr>
          <p:nvPr>
            <p:ph idx="1"/>
          </p:nvPr>
        </p:nvSpPr>
        <p:spPr/>
        <p:txBody>
          <a:bodyPr/>
          <a:lstStyle/>
          <a:p>
            <a:pPr lvl="1"/>
            <a:r>
              <a:rPr lang="en-US" dirty="0"/>
              <a:t>Ambitious projects targeting a large geographic area </a:t>
            </a:r>
          </a:p>
          <a:p>
            <a:pPr lvl="1"/>
            <a:r>
              <a:rPr lang="en-US" dirty="0"/>
              <a:t>Need to mobilize additional funding for implementation of the plan/strategy </a:t>
            </a:r>
          </a:p>
          <a:p>
            <a:pPr lvl="1"/>
            <a:r>
              <a:rPr lang="en-US" dirty="0"/>
              <a:t>Climate change adaptation integrated projects: </a:t>
            </a:r>
            <a:r>
              <a:rPr lang="en-US" b="0" dirty="0"/>
              <a:t>the  implementation of national, regional or local specific adaptation strategy or action plan</a:t>
            </a:r>
          </a:p>
          <a:p>
            <a:pPr lvl="1"/>
            <a:r>
              <a:rPr lang="en-US" dirty="0"/>
              <a:t>Urban climate change mitigation and/or adaptation integrated projects: </a:t>
            </a:r>
            <a:r>
              <a:rPr lang="en-US" b="0" dirty="0"/>
              <a:t>implementation of urban or community-based action plan pioneering the transition to a low carbon and climate resilient society</a:t>
            </a:r>
          </a:p>
          <a:p>
            <a:pPr lvl="1"/>
            <a:endParaRPr lang="en-US" b="0" dirty="0"/>
          </a:p>
        </p:txBody>
      </p:sp>
    </p:spTree>
    <p:extLst>
      <p:ext uri="{BB962C8B-B14F-4D97-AF65-F5344CB8AC3E}">
        <p14:creationId xmlns:p14="http://schemas.microsoft.com/office/powerpoint/2010/main" val="4065274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3"/>
          <p:cNvPicPr>
            <a:picLocks noChangeAspect="1" noChangeArrowheads="1"/>
          </p:cNvPicPr>
          <p:nvPr/>
        </p:nvPicPr>
        <p:blipFill rotWithShape="1">
          <a:blip r:embed="rId3" cstate="print"/>
          <a:srcRect b="5531"/>
          <a:stretch/>
        </p:blipFill>
        <p:spPr bwMode="auto">
          <a:xfrm>
            <a:off x="275417" y="1556792"/>
            <a:ext cx="8457687" cy="4896156"/>
          </a:xfrm>
          <a:prstGeom prst="rect">
            <a:avLst/>
          </a:prstGeom>
          <a:noFill/>
          <a:ln w="9525">
            <a:noFill/>
            <a:miter lim="800000"/>
            <a:headEnd/>
            <a:tailEnd/>
          </a:ln>
        </p:spPr>
      </p:pic>
      <p:sp>
        <p:nvSpPr>
          <p:cNvPr id="7" name="TextBox 7"/>
          <p:cNvSpPr txBox="1"/>
          <p:nvPr/>
        </p:nvSpPr>
        <p:spPr>
          <a:xfrm>
            <a:off x="3071886" y="3126682"/>
            <a:ext cx="1500114" cy="584775"/>
          </a:xfrm>
          <a:prstGeom prst="rect">
            <a:avLst/>
          </a:prstGeom>
          <a:solidFill>
            <a:schemeClr val="bg1">
              <a:alpha val="60000"/>
            </a:schemeClr>
          </a:solidFill>
          <a:ln w="25400">
            <a:solidFill>
              <a:srgbClr val="97B42A"/>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97B42A"/>
                </a:solidFill>
                <a:effectLst/>
                <a:uLnTx/>
                <a:uFillTx/>
                <a:latin typeface="Arial" charset="0"/>
                <a:ea typeface="+mn-ea"/>
                <a:cs typeface="Arial" charset="0"/>
              </a:rPr>
              <a:t>South Mediterranean</a:t>
            </a:r>
          </a:p>
        </p:txBody>
      </p:sp>
      <p:sp>
        <p:nvSpPr>
          <p:cNvPr id="8" name="TextBox 7"/>
          <p:cNvSpPr txBox="1"/>
          <p:nvPr/>
        </p:nvSpPr>
        <p:spPr>
          <a:xfrm>
            <a:off x="4499992" y="2448046"/>
            <a:ext cx="1224305" cy="1200329"/>
          </a:xfrm>
          <a:prstGeom prst="rect">
            <a:avLst/>
          </a:prstGeom>
          <a:solidFill>
            <a:schemeClr val="bg1">
              <a:alpha val="60000"/>
            </a:schemeClr>
          </a:solidFill>
          <a:ln w="25400">
            <a:solidFill>
              <a:srgbClr val="97B42A"/>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97B42A"/>
                </a:solidFill>
                <a:effectLst/>
                <a:uLnTx/>
                <a:uFillTx/>
                <a:latin typeface="Arial" charset="0"/>
                <a:ea typeface="+mn-ea"/>
                <a:cs typeface="Arial" charset="0"/>
              </a:rPr>
              <a:t>Eastern-Europe</a:t>
            </a:r>
            <a:r>
              <a:rPr kumimoji="0" lang="en-GB" sz="1800" b="0" i="0" u="none" strike="noStrike" kern="1200" cap="none" spc="0" normalizeH="0" baseline="0" noProof="0" dirty="0">
                <a:ln>
                  <a:noFill/>
                </a:ln>
                <a:solidFill>
                  <a:srgbClr val="97B42A"/>
                </a:solidFill>
                <a:effectLst/>
                <a:uLnTx/>
                <a:uFillTx/>
                <a:latin typeface="Arial" charset="0"/>
                <a:ea typeface="+mn-ea"/>
                <a:cs typeface="Arial" charset="0"/>
              </a:rPr>
              <a:t> &amp; </a:t>
            </a:r>
            <a:r>
              <a:rPr kumimoji="0" lang="en-GB" sz="1600" b="0" i="0" u="none" strike="noStrike" kern="1200" cap="none" spc="0" normalizeH="0" baseline="0" noProof="0" dirty="0">
                <a:ln>
                  <a:noFill/>
                </a:ln>
                <a:solidFill>
                  <a:srgbClr val="97B42A"/>
                </a:solidFill>
                <a:effectLst/>
                <a:uLnTx/>
                <a:uFillTx/>
                <a:latin typeface="Arial" charset="0"/>
                <a:ea typeface="+mn-ea"/>
                <a:cs typeface="Arial" charset="0"/>
              </a:rPr>
              <a:t>South</a:t>
            </a:r>
            <a:r>
              <a:rPr kumimoji="0" lang="en-GB" sz="1800" b="0" i="0" u="none" strike="noStrike" kern="1200" cap="none" spc="0" normalizeH="0" baseline="0" noProof="0" dirty="0">
                <a:ln>
                  <a:noFill/>
                </a:ln>
                <a:solidFill>
                  <a:srgbClr val="97B42A"/>
                </a:solidFill>
                <a:effectLst/>
                <a:uLnTx/>
                <a:uFillTx/>
                <a:latin typeface="Arial" charset="0"/>
                <a:ea typeface="+mn-ea"/>
                <a:cs typeface="Arial" charset="0"/>
              </a:rPr>
              <a:t> Caucasus</a:t>
            </a:r>
          </a:p>
        </p:txBody>
      </p:sp>
      <p:sp>
        <p:nvSpPr>
          <p:cNvPr id="9" name="TextBox 6"/>
          <p:cNvSpPr txBox="1">
            <a:spLocks noChangeArrowheads="1"/>
          </p:cNvSpPr>
          <p:nvPr/>
        </p:nvSpPr>
        <p:spPr bwMode="auto">
          <a:xfrm>
            <a:off x="991098" y="2957405"/>
            <a:ext cx="1579910" cy="338554"/>
          </a:xfrm>
          <a:prstGeom prst="rect">
            <a:avLst/>
          </a:prstGeom>
          <a:solidFill>
            <a:schemeClr val="bg1">
              <a:alpha val="60000"/>
            </a:schemeClr>
          </a:solidFill>
          <a:ln w="25400">
            <a:solidFill>
              <a:srgbClr val="009999"/>
            </a:solidFill>
            <a:prstDash val="sysDash"/>
            <a:miter lim="800000"/>
            <a:headEnd/>
            <a:tailEnd/>
          </a:ln>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it-IT" sz="1600" b="0" i="0" u="none" strike="noStrike" kern="1200" cap="none" spc="0" normalizeH="0" baseline="0" noProof="0" dirty="0">
                <a:ln>
                  <a:noFill/>
                </a:ln>
                <a:solidFill>
                  <a:srgbClr val="009999"/>
                </a:solidFill>
                <a:effectLst/>
                <a:uLnTx/>
                <a:uFillTx/>
                <a:latin typeface="Arial" charset="0"/>
                <a:ea typeface="+mn-ea"/>
                <a:cs typeface="+mn-cs"/>
              </a:rPr>
              <a:t>North America</a:t>
            </a:r>
          </a:p>
        </p:txBody>
      </p:sp>
      <p:sp>
        <p:nvSpPr>
          <p:cNvPr id="10" name="TextBox 7"/>
          <p:cNvSpPr txBox="1">
            <a:spLocks noChangeArrowheads="1"/>
          </p:cNvSpPr>
          <p:nvPr/>
        </p:nvSpPr>
        <p:spPr bwMode="auto">
          <a:xfrm>
            <a:off x="1547664" y="4466649"/>
            <a:ext cx="1652448" cy="615553"/>
          </a:xfrm>
          <a:prstGeom prst="rect">
            <a:avLst/>
          </a:prstGeom>
          <a:solidFill>
            <a:schemeClr val="bg1">
              <a:alpha val="60000"/>
            </a:schemeClr>
          </a:solidFill>
          <a:ln w="25400">
            <a:solidFill>
              <a:srgbClr val="009999"/>
            </a:solidFill>
            <a:prstDash val="sysDash"/>
            <a:miter lim="800000"/>
            <a:headEnd/>
            <a:tailEnd/>
          </a:ln>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it-IT" sz="1800" b="0" i="0" u="none" strike="noStrike" kern="1200" cap="none" spc="0" normalizeH="0" baseline="0" noProof="0" dirty="0">
                <a:ln>
                  <a:noFill/>
                </a:ln>
                <a:solidFill>
                  <a:srgbClr val="009999"/>
                </a:solidFill>
                <a:effectLst/>
                <a:uLnTx/>
                <a:uFillTx/>
                <a:latin typeface="Arial" charset="0"/>
                <a:ea typeface="+mn-ea"/>
                <a:cs typeface="+mn-cs"/>
              </a:rPr>
              <a:t>Latin </a:t>
            </a:r>
            <a:r>
              <a:rPr kumimoji="0" lang="en-GB" altLang="it-IT" sz="1600" b="0" i="0" u="none" strike="noStrike" kern="1200" cap="none" spc="0" normalizeH="0" baseline="0" noProof="0" dirty="0">
                <a:ln>
                  <a:noFill/>
                </a:ln>
                <a:solidFill>
                  <a:srgbClr val="009999"/>
                </a:solidFill>
                <a:effectLst/>
                <a:uLnTx/>
                <a:uFillTx/>
                <a:latin typeface="Arial" charset="0"/>
                <a:ea typeface="+mn-ea"/>
                <a:cs typeface="+mn-cs"/>
              </a:rPr>
              <a:t>America &amp; the Caribbean</a:t>
            </a:r>
            <a:endParaRPr kumimoji="0" lang="en-GB" altLang="it-IT" sz="1800" b="0" i="0" u="none" strike="noStrike" kern="1200" cap="none" spc="0" normalizeH="0" baseline="0" noProof="0" dirty="0">
              <a:ln>
                <a:noFill/>
              </a:ln>
              <a:solidFill>
                <a:srgbClr val="009999"/>
              </a:solidFill>
              <a:effectLst/>
              <a:uLnTx/>
              <a:uFillTx/>
              <a:latin typeface="Arial" charset="0"/>
              <a:ea typeface="+mn-ea"/>
              <a:cs typeface="+mn-cs"/>
            </a:endParaRPr>
          </a:p>
        </p:txBody>
      </p:sp>
      <p:sp>
        <p:nvSpPr>
          <p:cNvPr id="11" name="TextBox 7"/>
          <p:cNvSpPr txBox="1">
            <a:spLocks noChangeArrowheads="1"/>
          </p:cNvSpPr>
          <p:nvPr/>
        </p:nvSpPr>
        <p:spPr bwMode="auto">
          <a:xfrm>
            <a:off x="3800049" y="4075996"/>
            <a:ext cx="1399888" cy="584775"/>
          </a:xfrm>
          <a:prstGeom prst="rect">
            <a:avLst/>
          </a:prstGeom>
          <a:solidFill>
            <a:schemeClr val="bg1">
              <a:alpha val="60000"/>
            </a:schemeClr>
          </a:solidFill>
          <a:ln w="25400">
            <a:solidFill>
              <a:srgbClr val="97B42A"/>
            </a:solidFill>
            <a:prstDash val="solid"/>
            <a:miter lim="800000"/>
            <a:headEnd/>
            <a:tailEnd/>
          </a:ln>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it-IT" sz="1600" b="0" i="0" u="none" strike="noStrike" kern="1200" cap="none" spc="0" normalizeH="0" baseline="0" noProof="0" dirty="0">
                <a:ln>
                  <a:noFill/>
                </a:ln>
                <a:solidFill>
                  <a:srgbClr val="97B42A"/>
                </a:solidFill>
                <a:effectLst/>
                <a:uLnTx/>
                <a:uFillTx/>
                <a:latin typeface="Arial" charset="0"/>
                <a:ea typeface="+mn-ea"/>
                <a:cs typeface="+mn-cs"/>
              </a:rPr>
              <a:t>Sub-Saharan Africa</a:t>
            </a:r>
            <a:endParaRPr kumimoji="0" lang="en-GB" altLang="it-IT" sz="1400" b="0" i="0" u="none" strike="noStrike" kern="1200" cap="none" spc="0" normalizeH="0" baseline="0" noProof="0" dirty="0">
              <a:ln>
                <a:noFill/>
              </a:ln>
              <a:solidFill>
                <a:srgbClr val="97B42A"/>
              </a:solidFill>
              <a:effectLst/>
              <a:uLnTx/>
              <a:uFillTx/>
              <a:latin typeface="Arial" charset="0"/>
              <a:ea typeface="+mn-ea"/>
              <a:cs typeface="+mn-cs"/>
            </a:endParaRPr>
          </a:p>
        </p:txBody>
      </p:sp>
      <p:sp>
        <p:nvSpPr>
          <p:cNvPr id="12" name="TextBox 9"/>
          <p:cNvSpPr txBox="1">
            <a:spLocks noChangeArrowheads="1"/>
          </p:cNvSpPr>
          <p:nvPr/>
        </p:nvSpPr>
        <p:spPr bwMode="auto">
          <a:xfrm>
            <a:off x="5580112" y="3737442"/>
            <a:ext cx="738088" cy="338554"/>
          </a:xfrm>
          <a:prstGeom prst="rect">
            <a:avLst/>
          </a:prstGeom>
          <a:solidFill>
            <a:schemeClr val="bg1">
              <a:alpha val="60000"/>
            </a:schemeClr>
          </a:solidFill>
          <a:ln w="25400">
            <a:solidFill>
              <a:srgbClr val="009999"/>
            </a:solidFill>
            <a:prstDash val="sysDash"/>
            <a:miter lim="800000"/>
            <a:headEnd/>
            <a:tailEnd/>
          </a:ln>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it-IT" sz="1600" b="0" i="0" u="none" strike="noStrike" kern="1200" cap="none" spc="0" normalizeH="0" baseline="0" noProof="0" dirty="0">
                <a:ln>
                  <a:noFill/>
                </a:ln>
                <a:solidFill>
                  <a:srgbClr val="009999"/>
                </a:solidFill>
                <a:effectLst/>
                <a:uLnTx/>
                <a:uFillTx/>
                <a:latin typeface="Arial" charset="0"/>
                <a:ea typeface="+mn-ea"/>
                <a:cs typeface="+mn-cs"/>
              </a:rPr>
              <a:t>India</a:t>
            </a:r>
            <a:endParaRPr kumimoji="0" lang="en-GB" altLang="it-IT" sz="1400" b="0" i="0" u="none" strike="noStrike" kern="1200" cap="none" spc="0" normalizeH="0" baseline="0" noProof="0" dirty="0">
              <a:ln>
                <a:noFill/>
              </a:ln>
              <a:solidFill>
                <a:srgbClr val="009999"/>
              </a:solidFill>
              <a:effectLst/>
              <a:uLnTx/>
              <a:uFillTx/>
              <a:latin typeface="Arial" charset="0"/>
              <a:ea typeface="+mn-ea"/>
              <a:cs typeface="+mn-cs"/>
            </a:endParaRPr>
          </a:p>
        </p:txBody>
      </p:sp>
      <p:sp>
        <p:nvSpPr>
          <p:cNvPr id="13" name="TextBox 10"/>
          <p:cNvSpPr txBox="1">
            <a:spLocks noChangeArrowheads="1"/>
          </p:cNvSpPr>
          <p:nvPr/>
        </p:nvSpPr>
        <p:spPr bwMode="auto">
          <a:xfrm>
            <a:off x="7224455" y="2878933"/>
            <a:ext cx="864096" cy="338554"/>
          </a:xfrm>
          <a:prstGeom prst="rect">
            <a:avLst/>
          </a:prstGeom>
          <a:solidFill>
            <a:schemeClr val="bg1">
              <a:alpha val="60000"/>
            </a:schemeClr>
          </a:solidFill>
          <a:ln w="25400">
            <a:solidFill>
              <a:srgbClr val="009999"/>
            </a:solidFill>
            <a:prstDash val="sysDash"/>
            <a:miter lim="800000"/>
            <a:headEnd/>
            <a:tailEnd/>
          </a:ln>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it-IT" sz="1600" b="0" i="0" u="none" strike="noStrike" kern="1200" cap="none" spc="0" normalizeH="0" baseline="0" noProof="0" dirty="0">
                <a:ln>
                  <a:noFill/>
                </a:ln>
                <a:solidFill>
                  <a:srgbClr val="009999"/>
                </a:solidFill>
                <a:effectLst/>
                <a:uLnTx/>
                <a:uFillTx/>
                <a:latin typeface="Arial" charset="0"/>
                <a:ea typeface="+mn-ea"/>
                <a:cs typeface="+mn-cs"/>
              </a:rPr>
              <a:t>Japan</a:t>
            </a:r>
            <a:endParaRPr kumimoji="0" lang="en-GB" altLang="it-IT" sz="1400" b="0" i="0" u="none" strike="noStrike" kern="1200" cap="none" spc="0" normalizeH="0" baseline="0" noProof="0" dirty="0">
              <a:ln>
                <a:noFill/>
              </a:ln>
              <a:solidFill>
                <a:srgbClr val="009999"/>
              </a:solidFill>
              <a:effectLst/>
              <a:uLnTx/>
              <a:uFillTx/>
              <a:latin typeface="Arial" charset="0"/>
              <a:ea typeface="+mn-ea"/>
              <a:cs typeface="+mn-cs"/>
            </a:endParaRPr>
          </a:p>
        </p:txBody>
      </p:sp>
      <p:sp>
        <p:nvSpPr>
          <p:cNvPr id="14" name="TextBox 8"/>
          <p:cNvSpPr txBox="1">
            <a:spLocks noChangeArrowheads="1"/>
          </p:cNvSpPr>
          <p:nvPr/>
        </p:nvSpPr>
        <p:spPr bwMode="auto">
          <a:xfrm>
            <a:off x="6473449" y="3382194"/>
            <a:ext cx="1194896" cy="830997"/>
          </a:xfrm>
          <a:prstGeom prst="rect">
            <a:avLst/>
          </a:prstGeom>
          <a:solidFill>
            <a:schemeClr val="bg1">
              <a:alpha val="60000"/>
            </a:schemeClr>
          </a:solidFill>
          <a:ln w="25400">
            <a:solidFill>
              <a:srgbClr val="009999"/>
            </a:solidFill>
            <a:prstDash val="sysDash"/>
            <a:miter lim="800000"/>
            <a:headEnd/>
            <a:tailEnd/>
          </a:ln>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it-IT" sz="1600" b="0" i="0" u="none" strike="noStrike" kern="1200" cap="none" spc="0" normalizeH="0" baseline="0" noProof="0" dirty="0">
                <a:ln>
                  <a:noFill/>
                </a:ln>
                <a:solidFill>
                  <a:srgbClr val="009999"/>
                </a:solidFill>
                <a:effectLst/>
                <a:uLnTx/>
                <a:uFillTx/>
                <a:latin typeface="Arial" charset="0"/>
                <a:ea typeface="+mn-ea"/>
                <a:cs typeface="+mn-cs"/>
              </a:rPr>
              <a:t>China &amp; South-East Asia</a:t>
            </a:r>
          </a:p>
        </p:txBody>
      </p:sp>
      <p:sp>
        <p:nvSpPr>
          <p:cNvPr id="15" name="TextBox 7"/>
          <p:cNvSpPr txBox="1"/>
          <p:nvPr/>
        </p:nvSpPr>
        <p:spPr>
          <a:xfrm>
            <a:off x="6677738" y="5445224"/>
            <a:ext cx="1627204" cy="338554"/>
          </a:xfrm>
          <a:prstGeom prst="rect">
            <a:avLst/>
          </a:prstGeom>
          <a:solidFill>
            <a:schemeClr val="bg1">
              <a:alpha val="60000"/>
            </a:schemeClr>
          </a:solidFill>
          <a:ln w="25400">
            <a:solidFill>
              <a:srgbClr val="97B42A"/>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97B42A"/>
                </a:solidFill>
                <a:effectLst/>
                <a:uLnTx/>
                <a:uFillTx/>
                <a:latin typeface="Arial" charset="0"/>
                <a:ea typeface="+mn-ea"/>
                <a:cs typeface="Arial" charset="0"/>
              </a:rPr>
              <a:t>Existing offices</a:t>
            </a:r>
            <a:endParaRPr kumimoji="0" lang="en-GB" sz="1600" b="1" i="0" u="none" strike="noStrike" kern="1200" cap="none" spc="0" normalizeH="0" baseline="0" noProof="0" dirty="0">
              <a:ln>
                <a:noFill/>
              </a:ln>
              <a:solidFill>
                <a:srgbClr val="97B42A"/>
              </a:solidFill>
              <a:effectLst/>
              <a:uLnTx/>
              <a:uFillTx/>
              <a:latin typeface="Arial" charset="0"/>
              <a:ea typeface="+mn-ea"/>
              <a:cs typeface="Arial" charset="0"/>
            </a:endParaRPr>
          </a:p>
        </p:txBody>
      </p:sp>
      <p:sp>
        <p:nvSpPr>
          <p:cNvPr id="16" name="TextBox 7"/>
          <p:cNvSpPr txBox="1">
            <a:spLocks noChangeArrowheads="1"/>
          </p:cNvSpPr>
          <p:nvPr/>
        </p:nvSpPr>
        <p:spPr bwMode="auto">
          <a:xfrm>
            <a:off x="6677738" y="5873533"/>
            <a:ext cx="1627204" cy="338554"/>
          </a:xfrm>
          <a:prstGeom prst="rect">
            <a:avLst/>
          </a:prstGeom>
          <a:solidFill>
            <a:schemeClr val="bg1">
              <a:alpha val="60000"/>
            </a:schemeClr>
          </a:solidFill>
          <a:ln w="25400">
            <a:solidFill>
              <a:srgbClr val="009999"/>
            </a:solidFill>
            <a:prstDash val="sysDash"/>
            <a:miter lim="800000"/>
            <a:headEnd/>
            <a:tailEnd/>
          </a:ln>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it-IT" sz="1600" b="0" i="0" u="none" strike="noStrike" kern="1200" cap="none" spc="0" normalizeH="0" baseline="0" noProof="0" dirty="0">
                <a:ln>
                  <a:noFill/>
                </a:ln>
                <a:solidFill>
                  <a:srgbClr val="009999"/>
                </a:solidFill>
                <a:effectLst/>
                <a:uLnTx/>
                <a:uFillTx/>
                <a:latin typeface="Arial" charset="0"/>
                <a:ea typeface="+mn-ea"/>
                <a:cs typeface="+mn-cs"/>
              </a:rPr>
              <a:t>Future offices</a:t>
            </a:r>
            <a:endParaRPr kumimoji="0" lang="en-GB" altLang="it-IT" sz="1400" b="0" i="0" u="none" strike="noStrike" kern="1200" cap="none" spc="0" normalizeH="0" baseline="0" noProof="0" dirty="0">
              <a:ln>
                <a:noFill/>
              </a:ln>
              <a:solidFill>
                <a:srgbClr val="009999"/>
              </a:solidFill>
              <a:effectLst/>
              <a:uLnTx/>
              <a:uFillTx/>
              <a:latin typeface="Arial" charset="0"/>
              <a:ea typeface="+mn-ea"/>
              <a:cs typeface="+mn-cs"/>
            </a:endParaRPr>
          </a:p>
        </p:txBody>
      </p:sp>
      <p:sp>
        <p:nvSpPr>
          <p:cNvPr id="18" name="TextBox 7"/>
          <p:cNvSpPr txBox="1"/>
          <p:nvPr/>
        </p:nvSpPr>
        <p:spPr>
          <a:xfrm>
            <a:off x="3020415" y="2237963"/>
            <a:ext cx="1551585" cy="584775"/>
          </a:xfrm>
          <a:prstGeom prst="rect">
            <a:avLst/>
          </a:prstGeom>
          <a:solidFill>
            <a:schemeClr val="bg1">
              <a:alpha val="60000"/>
            </a:schemeClr>
          </a:solidFill>
          <a:ln w="25400">
            <a:solidFill>
              <a:srgbClr val="97B42A"/>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97B42A"/>
                </a:solidFill>
                <a:effectLst/>
                <a:uLnTx/>
                <a:uFillTx/>
                <a:latin typeface="Arial" charset="0"/>
                <a:ea typeface="+mn-ea"/>
                <a:cs typeface="Arial" charset="0"/>
              </a:rPr>
              <a:t>European Union &amp; EFTA</a:t>
            </a:r>
          </a:p>
        </p:txBody>
      </p:sp>
      <p:pic>
        <p:nvPicPr>
          <p:cNvPr id="2" name="Image 1"/>
          <p:cNvPicPr>
            <a:picLocks noChangeAspect="1"/>
          </p:cNvPicPr>
          <p:nvPr/>
        </p:nvPicPr>
        <p:blipFill>
          <a:blip r:embed="rId4"/>
          <a:stretch>
            <a:fillRect/>
          </a:stretch>
        </p:blipFill>
        <p:spPr>
          <a:xfrm>
            <a:off x="1764548" y="274613"/>
            <a:ext cx="5614903" cy="1347333"/>
          </a:xfrm>
          <a:prstGeom prst="rect">
            <a:avLst/>
          </a:prstGeom>
        </p:spPr>
      </p:pic>
    </p:spTree>
    <p:extLst>
      <p:ext uri="{BB962C8B-B14F-4D97-AF65-F5344CB8AC3E}">
        <p14:creationId xmlns:p14="http://schemas.microsoft.com/office/powerpoint/2010/main" val="3785201841"/>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0" y="2130425"/>
            <a:ext cx="9144000" cy="1470025"/>
          </a:xfrm>
          <a:solidFill>
            <a:srgbClr val="8DBDBA"/>
          </a:solidFill>
        </p:spPr>
        <p:txBody>
          <a:bodyPr>
            <a:normAutofit/>
          </a:bodyPr>
          <a:lstStyle/>
          <a:p>
            <a:pPr>
              <a:tabLst>
                <a:tab pos="7894638" algn="r"/>
              </a:tabLst>
            </a:pPr>
            <a:r>
              <a:rPr lang="da-DK" sz="4000" dirty="0"/>
              <a:t>How to </a:t>
            </a:r>
            <a:r>
              <a:rPr lang="da-DK" sz="4000" dirty="0" err="1"/>
              <a:t>write</a:t>
            </a:r>
            <a:r>
              <a:rPr lang="da-DK" sz="4000" dirty="0"/>
              <a:t> a Life IP </a:t>
            </a:r>
            <a:r>
              <a:rPr lang="da-DK" sz="4000" dirty="0" err="1"/>
              <a:t>application</a:t>
            </a:r>
            <a:r>
              <a:rPr lang="da-DK" sz="4000" dirty="0"/>
              <a:t> </a:t>
            </a:r>
            <a:br>
              <a:rPr lang="da-DK" sz="4000" dirty="0"/>
            </a:br>
            <a:r>
              <a:rPr lang="da-DK" sz="4000" dirty="0"/>
              <a:t>?</a:t>
            </a:r>
            <a:endParaRPr lang="da-DK" sz="4000" b="1" dirty="0">
              <a:solidFill>
                <a:schemeClr val="bg1"/>
              </a:solidFill>
            </a:endParaRPr>
          </a:p>
        </p:txBody>
      </p:sp>
      <p:sp>
        <p:nvSpPr>
          <p:cNvPr id="3" name="Undertitel 2"/>
          <p:cNvSpPr>
            <a:spLocks noGrp="1"/>
          </p:cNvSpPr>
          <p:nvPr>
            <p:ph type="subTitle" idx="1"/>
          </p:nvPr>
        </p:nvSpPr>
        <p:spPr>
          <a:xfrm>
            <a:off x="3724442" y="3886200"/>
            <a:ext cx="4880006" cy="694928"/>
          </a:xfrm>
        </p:spPr>
        <p:txBody>
          <a:bodyPr vert="horz" lIns="91440" tIns="45720" rIns="91440" bIns="45720" rtlCol="0" anchor="t">
            <a:normAutofit/>
          </a:bodyPr>
          <a:lstStyle/>
          <a:p>
            <a:pPr algn="l"/>
            <a:r>
              <a:rPr lang="da-DK" b="1" dirty="0" err="1"/>
              <a:t>Monday</a:t>
            </a:r>
            <a:r>
              <a:rPr lang="da-DK" b="1" dirty="0"/>
              <a:t> </a:t>
            </a:r>
            <a:r>
              <a:rPr lang="da-DK" b="1" dirty="0">
                <a:cs typeface="Calibri"/>
              </a:rPr>
              <a:t>28 May 2018</a:t>
            </a:r>
          </a:p>
        </p:txBody>
      </p:sp>
      <p:sp>
        <p:nvSpPr>
          <p:cNvPr id="4" name="Rektangel 3"/>
          <p:cNvSpPr/>
          <p:nvPr/>
        </p:nvSpPr>
        <p:spPr>
          <a:xfrm>
            <a:off x="6732240" y="116632"/>
            <a:ext cx="230425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ektangel 7"/>
          <p:cNvSpPr/>
          <p:nvPr/>
        </p:nvSpPr>
        <p:spPr>
          <a:xfrm>
            <a:off x="3724442" y="4581128"/>
            <a:ext cx="5419558" cy="190821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2400" b="1" i="0" u="none" strike="noStrike" kern="1200" cap="none" spc="0" normalizeH="0" baseline="0" noProof="0" dirty="0">
              <a:ln>
                <a:noFill/>
              </a:ln>
              <a:solidFill>
                <a:prstClr val="black">
                  <a:tint val="75000"/>
                </a:prstClr>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2400" b="1" i="0" u="none" strike="noStrike" kern="1200" cap="none" spc="0" normalizeH="0" baseline="0" noProof="0" dirty="0">
                <a:ln>
                  <a:noFill/>
                </a:ln>
                <a:solidFill>
                  <a:prstClr val="black">
                    <a:tint val="75000"/>
                  </a:prstClr>
                </a:solidFill>
                <a:effectLst/>
                <a:uLnTx/>
                <a:uFillTx/>
                <a:latin typeface="Calibri"/>
                <a:ea typeface="+mn-ea"/>
                <a:cs typeface="+mn-cs"/>
              </a:rPr>
              <a:t>Birgitte Frederiksen,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2400" b="1" i="0" u="none" strike="noStrike" kern="1200" cap="none" spc="0" normalizeH="0" baseline="0" noProof="0" dirty="0">
                <a:ln>
                  <a:noFill/>
                </a:ln>
                <a:solidFill>
                  <a:prstClr val="black">
                    <a:tint val="75000"/>
                  </a:prstClr>
                </a:solidFill>
                <a:effectLst/>
                <a:uLnTx/>
                <a:uFillTx/>
                <a:latin typeface="Calibri"/>
                <a:ea typeface="+mn-ea"/>
                <a:cs typeface="+mn-cs"/>
              </a:rPr>
              <a:t>Central Denmark EU Office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2400" b="1" i="0" u="none" strike="noStrike" kern="1200" cap="none" spc="0" normalizeH="0" baseline="0" noProof="0" dirty="0">
                <a:ln>
                  <a:noFill/>
                </a:ln>
                <a:solidFill>
                  <a:prstClr val="black">
                    <a:tint val="75000"/>
                  </a:prstClr>
                </a:solidFill>
                <a:effectLst/>
                <a:uLnTx/>
                <a:uFillTx/>
                <a:latin typeface="Calibri"/>
                <a:ea typeface="+mn-ea"/>
                <a:cs typeface="+mn-cs"/>
              </a:rPr>
              <a:t>Partner of C2C CC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2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pic>
        <p:nvPicPr>
          <p:cNvPr id="5" name="Billed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216750"/>
            <a:ext cx="6624736" cy="1843598"/>
          </a:xfrm>
          <a:prstGeom prst="rect">
            <a:avLst/>
          </a:prstGeom>
        </p:spPr>
      </p:pic>
      <p:sp>
        <p:nvSpPr>
          <p:cNvPr id="6" name="Rektangel 5"/>
          <p:cNvSpPr/>
          <p:nvPr/>
        </p:nvSpPr>
        <p:spPr>
          <a:xfrm>
            <a:off x="539552" y="4653136"/>
            <a:ext cx="21602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Rektangel 9"/>
          <p:cNvSpPr/>
          <p:nvPr/>
        </p:nvSpPr>
        <p:spPr>
          <a:xfrm>
            <a:off x="1547664" y="4581128"/>
            <a:ext cx="21602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Rektangel 10"/>
          <p:cNvSpPr/>
          <p:nvPr/>
        </p:nvSpPr>
        <p:spPr>
          <a:xfrm>
            <a:off x="1979712" y="4581128"/>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Rektangel 11"/>
          <p:cNvSpPr/>
          <p:nvPr/>
        </p:nvSpPr>
        <p:spPr>
          <a:xfrm>
            <a:off x="2987824" y="465313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Rektangel 12"/>
          <p:cNvSpPr/>
          <p:nvPr/>
        </p:nvSpPr>
        <p:spPr>
          <a:xfrm>
            <a:off x="2555776" y="4716760"/>
            <a:ext cx="224408" cy="440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2" descr="Billedresultat for planlægn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3899892"/>
            <a:ext cx="28575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9860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122A5B-C741-4BEB-91A0-77FCF698AD40}"/>
              </a:ext>
            </a:extLst>
          </p:cNvPr>
          <p:cNvSpPr>
            <a:spLocks noGrp="1"/>
          </p:cNvSpPr>
          <p:nvPr>
            <p:ph type="title"/>
          </p:nvPr>
        </p:nvSpPr>
        <p:spPr/>
        <p:txBody>
          <a:bodyPr/>
          <a:lstStyle/>
          <a:p>
            <a:r>
              <a:rPr lang="da-DK" dirty="0"/>
              <a:t>C2C CC</a:t>
            </a:r>
          </a:p>
        </p:txBody>
      </p:sp>
      <p:sp>
        <p:nvSpPr>
          <p:cNvPr id="3" name="Pladsholder til indhold 2">
            <a:extLst>
              <a:ext uri="{FF2B5EF4-FFF2-40B4-BE49-F238E27FC236}">
                <a16:creationId xmlns:a16="http://schemas.microsoft.com/office/drawing/2014/main" id="{1B9BB668-5A67-46FF-9770-2FCA98D8A1AA}"/>
              </a:ext>
            </a:extLst>
          </p:cNvPr>
          <p:cNvSpPr>
            <a:spLocks noGrp="1"/>
          </p:cNvSpPr>
          <p:nvPr>
            <p:ph idx="1"/>
          </p:nvPr>
        </p:nvSpPr>
        <p:spPr>
          <a:xfrm>
            <a:off x="457200" y="1600200"/>
            <a:ext cx="8689675" cy="4525963"/>
          </a:xfrm>
        </p:spPr>
        <p:txBody>
          <a:bodyPr vert="horz" lIns="91440" tIns="45720" rIns="91440" bIns="45720" rtlCol="0" anchor="t">
            <a:normAutofit fontScale="92500" lnSpcReduction="20000"/>
          </a:bodyPr>
          <a:lstStyle/>
          <a:p>
            <a:r>
              <a:rPr lang="da-DK" dirty="0"/>
              <a:t>An </a:t>
            </a:r>
            <a:r>
              <a:rPr lang="da-DK" dirty="0" err="1"/>
              <a:t>idea</a:t>
            </a:r>
            <a:r>
              <a:rPr lang="da-DK" dirty="0"/>
              <a:t> </a:t>
            </a:r>
            <a:r>
              <a:rPr lang="da-DK" dirty="0" err="1"/>
              <a:t>was</a:t>
            </a:r>
            <a:r>
              <a:rPr lang="da-DK" dirty="0"/>
              <a:t> </a:t>
            </a:r>
            <a:r>
              <a:rPr lang="da-DK" dirty="0" err="1"/>
              <a:t>born</a:t>
            </a:r>
            <a:r>
              <a:rPr lang="da-DK" dirty="0"/>
              <a:t>, </a:t>
            </a:r>
            <a:endParaRPr lang="da-DK"/>
          </a:p>
          <a:p>
            <a:r>
              <a:rPr lang="da-DK" dirty="0"/>
              <a:t>… and </a:t>
            </a:r>
            <a:r>
              <a:rPr lang="da-DK" dirty="0" err="1"/>
              <a:t>accepted</a:t>
            </a:r>
            <a:r>
              <a:rPr lang="da-DK" dirty="0"/>
              <a:t> and </a:t>
            </a:r>
            <a:r>
              <a:rPr lang="da-DK" dirty="0" err="1"/>
              <a:t>within</a:t>
            </a:r>
            <a:r>
              <a:rPr lang="da-DK" dirty="0"/>
              <a:t> the Region - the </a:t>
            </a:r>
            <a:r>
              <a:rPr lang="da-DK" dirty="0" err="1"/>
              <a:t>coordinating</a:t>
            </a:r>
            <a:r>
              <a:rPr lang="da-DK" dirty="0"/>
              <a:t> </a:t>
            </a:r>
            <a:r>
              <a:rPr lang="da-DK" dirty="0" err="1"/>
              <a:t>beneficiary</a:t>
            </a:r>
          </a:p>
          <a:p>
            <a:r>
              <a:rPr lang="da-DK" dirty="0"/>
              <a:t>How to </a:t>
            </a:r>
            <a:r>
              <a:rPr lang="da-DK" dirty="0" err="1"/>
              <a:t>process</a:t>
            </a:r>
            <a:r>
              <a:rPr lang="da-DK" dirty="0"/>
              <a:t>? </a:t>
            </a:r>
          </a:p>
          <a:p>
            <a:r>
              <a:rPr lang="da-DK" dirty="0"/>
              <a:t>Stakeholder </a:t>
            </a:r>
            <a:r>
              <a:rPr lang="da-DK" dirty="0" err="1"/>
              <a:t>involvement</a:t>
            </a:r>
            <a:r>
              <a:rPr lang="da-DK" dirty="0"/>
              <a:t>: </a:t>
            </a:r>
            <a:r>
              <a:rPr lang="da-DK" dirty="0" err="1"/>
              <a:t>whom</a:t>
            </a:r>
            <a:r>
              <a:rPr lang="da-DK" dirty="0"/>
              <a:t> to </a:t>
            </a:r>
            <a:r>
              <a:rPr lang="da-DK" dirty="0" err="1"/>
              <a:t>involve</a:t>
            </a:r>
            <a:r>
              <a:rPr lang="da-DK" dirty="0"/>
              <a:t>?</a:t>
            </a:r>
          </a:p>
          <a:p>
            <a:r>
              <a:rPr lang="da-DK" dirty="0"/>
              <a:t>Writing of the </a:t>
            </a:r>
            <a:r>
              <a:rPr lang="da-DK" dirty="0" err="1"/>
              <a:t>application</a:t>
            </a:r>
            <a:r>
              <a:rPr lang="da-DK" dirty="0"/>
              <a:t>: </a:t>
            </a:r>
            <a:r>
              <a:rPr lang="da-DK" dirty="0" err="1"/>
              <a:t>who</a:t>
            </a:r>
            <a:r>
              <a:rPr lang="da-DK" dirty="0"/>
              <a:t>?</a:t>
            </a:r>
          </a:p>
          <a:p>
            <a:r>
              <a:rPr lang="da-DK" dirty="0" err="1"/>
              <a:t>Essential</a:t>
            </a:r>
            <a:r>
              <a:rPr lang="da-DK" dirty="0"/>
              <a:t> – and </a:t>
            </a:r>
            <a:r>
              <a:rPr lang="da-DK" dirty="0" err="1"/>
              <a:t>difficult</a:t>
            </a:r>
            <a:r>
              <a:rPr lang="da-DK" dirty="0"/>
              <a:t> – </a:t>
            </a:r>
            <a:r>
              <a:rPr lang="da-DK" dirty="0" err="1"/>
              <a:t>questions</a:t>
            </a:r>
            <a:r>
              <a:rPr lang="da-DK" dirty="0"/>
              <a:t> to </a:t>
            </a:r>
            <a:r>
              <a:rPr lang="da-DK" dirty="0" err="1"/>
              <a:t>be</a:t>
            </a:r>
            <a:r>
              <a:rPr lang="da-DK" dirty="0"/>
              <a:t> </a:t>
            </a:r>
            <a:r>
              <a:rPr lang="da-DK" dirty="0" err="1"/>
              <a:t>dealt</a:t>
            </a:r>
            <a:r>
              <a:rPr lang="da-DK" dirty="0"/>
              <a:t> with: budget, </a:t>
            </a:r>
            <a:r>
              <a:rPr lang="da-DK" dirty="0" err="1"/>
              <a:t>complementary</a:t>
            </a:r>
            <a:r>
              <a:rPr lang="da-DK" dirty="0"/>
              <a:t> </a:t>
            </a:r>
            <a:r>
              <a:rPr lang="da-DK" dirty="0" err="1"/>
              <a:t>projects</a:t>
            </a:r>
            <a:r>
              <a:rPr lang="da-DK" dirty="0"/>
              <a:t>, </a:t>
            </a:r>
            <a:r>
              <a:rPr lang="da-DK" dirty="0" err="1"/>
              <a:t>replication</a:t>
            </a:r>
            <a:r>
              <a:rPr lang="da-DK" dirty="0"/>
              <a:t>, open/</a:t>
            </a:r>
            <a:r>
              <a:rPr lang="da-DK" dirty="0" err="1"/>
              <a:t>closed</a:t>
            </a:r>
            <a:r>
              <a:rPr lang="da-DK" dirty="0"/>
              <a:t>, </a:t>
            </a:r>
          </a:p>
          <a:p>
            <a:r>
              <a:rPr lang="da-DK" dirty="0" err="1"/>
              <a:t>Concept</a:t>
            </a:r>
            <a:r>
              <a:rPr lang="da-DK" dirty="0"/>
              <a:t> note – </a:t>
            </a:r>
            <a:r>
              <a:rPr lang="da-DK" dirty="0" err="1"/>
              <a:t>full</a:t>
            </a:r>
            <a:r>
              <a:rPr lang="da-DK" dirty="0"/>
              <a:t> </a:t>
            </a:r>
            <a:r>
              <a:rPr lang="da-DK" dirty="0" err="1"/>
              <a:t>application</a:t>
            </a:r>
            <a:endParaRPr lang="da-DK" dirty="0"/>
          </a:p>
          <a:p>
            <a:endParaRPr lang="da-DK" dirty="0"/>
          </a:p>
        </p:txBody>
      </p:sp>
    </p:spTree>
    <p:extLst>
      <p:ext uri="{BB962C8B-B14F-4D97-AF65-F5344CB8AC3E}">
        <p14:creationId xmlns:p14="http://schemas.microsoft.com/office/powerpoint/2010/main" val="23335532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485800"/>
            <a:ext cx="8229600" cy="1143000"/>
          </a:xfrm>
        </p:spPr>
        <p:txBody>
          <a:bodyPr>
            <a:normAutofit/>
          </a:bodyPr>
          <a:lstStyle/>
          <a:p>
            <a:r>
              <a:rPr lang="da-DK" sz="3200" b="1" i="1" dirty="0">
                <a:solidFill>
                  <a:srgbClr val="C00000"/>
                </a:solidFill>
              </a:rPr>
              <a:t>Just to understand</a:t>
            </a:r>
            <a:endParaRPr lang="da-DK" sz="3200" dirty="0">
              <a:cs typeface="Calibri"/>
            </a:endParaRPr>
          </a:p>
        </p:txBody>
      </p:sp>
      <p:sp>
        <p:nvSpPr>
          <p:cNvPr id="3" name="Pladsholder til indhold 2"/>
          <p:cNvSpPr>
            <a:spLocks noGrp="1"/>
          </p:cNvSpPr>
          <p:nvPr>
            <p:ph idx="1"/>
          </p:nvPr>
        </p:nvSpPr>
        <p:spPr>
          <a:xfrm>
            <a:off x="457200" y="1844824"/>
            <a:ext cx="8229600" cy="4392488"/>
          </a:xfrm>
        </p:spPr>
        <p:txBody>
          <a:bodyPr>
            <a:normAutofit lnSpcReduction="10000"/>
          </a:bodyPr>
          <a:lstStyle/>
          <a:p>
            <a:r>
              <a:rPr lang="da-DK" sz="2400" dirty="0"/>
              <a:t>CDR </a:t>
            </a:r>
            <a:r>
              <a:rPr lang="da-DK" sz="2400" dirty="0" err="1"/>
              <a:t>Created</a:t>
            </a:r>
            <a:r>
              <a:rPr lang="da-DK" sz="2400" dirty="0"/>
              <a:t> in 2007 </a:t>
            </a:r>
            <a:r>
              <a:rPr lang="da-DK" sz="2400" dirty="0" err="1"/>
              <a:t>through</a:t>
            </a:r>
            <a:r>
              <a:rPr lang="da-DK" sz="2400" dirty="0"/>
              <a:t> </a:t>
            </a:r>
            <a:r>
              <a:rPr lang="da-DK" sz="2400" dirty="0" err="1"/>
              <a:t>structural</a:t>
            </a:r>
            <a:r>
              <a:rPr lang="da-DK" sz="2400" dirty="0"/>
              <a:t> reform of DK</a:t>
            </a:r>
          </a:p>
          <a:p>
            <a:r>
              <a:rPr lang="da-DK" sz="2400" dirty="0"/>
              <a:t>CDR is </a:t>
            </a:r>
            <a:r>
              <a:rPr lang="da-DK" sz="2400" b="1" i="1" dirty="0"/>
              <a:t>not</a:t>
            </a:r>
            <a:r>
              <a:rPr lang="da-DK" sz="2400" dirty="0"/>
              <a:t> an </a:t>
            </a:r>
            <a:r>
              <a:rPr lang="da-DK" sz="2400" dirty="0" err="1"/>
              <a:t>authority</a:t>
            </a:r>
            <a:r>
              <a:rPr lang="da-DK" sz="2400" dirty="0"/>
              <a:t> vis-a-vis </a:t>
            </a:r>
            <a:r>
              <a:rPr lang="da-DK" sz="2400" dirty="0" err="1"/>
              <a:t>municipalities</a:t>
            </a:r>
            <a:endParaRPr lang="da-DK" sz="2400" dirty="0"/>
          </a:p>
          <a:p>
            <a:r>
              <a:rPr lang="da-DK" sz="2400" dirty="0"/>
              <a:t>CDR </a:t>
            </a:r>
            <a:r>
              <a:rPr lang="da-DK" sz="2400" dirty="0" err="1"/>
              <a:t>can</a:t>
            </a:r>
            <a:r>
              <a:rPr lang="da-DK" sz="2400" dirty="0"/>
              <a:t> do </a:t>
            </a:r>
            <a:r>
              <a:rPr lang="da-DK" sz="2400" dirty="0" err="1"/>
              <a:t>co-creation</a:t>
            </a:r>
            <a:r>
              <a:rPr lang="da-DK" sz="2400" dirty="0"/>
              <a:t> </a:t>
            </a:r>
          </a:p>
          <a:p>
            <a:endParaRPr lang="da-DK" dirty="0"/>
          </a:p>
          <a:p>
            <a:pPr marL="457200" lvl="1" indent="0">
              <a:buNone/>
            </a:pPr>
            <a:r>
              <a:rPr lang="da-DK" dirty="0">
                <a:solidFill>
                  <a:srgbClr val="C00000"/>
                </a:solidFill>
              </a:rPr>
              <a:t>COMMON VISION		ANALYSES AND TOOLS</a:t>
            </a:r>
          </a:p>
          <a:p>
            <a:pPr marL="457200" lvl="1" indent="0">
              <a:buNone/>
            </a:pPr>
            <a:endParaRPr lang="da-DK" dirty="0">
              <a:solidFill>
                <a:srgbClr val="C00000"/>
              </a:solidFill>
            </a:endParaRPr>
          </a:p>
          <a:p>
            <a:pPr marL="457200" lvl="1" indent="0">
              <a:buNone/>
            </a:pPr>
            <a:endParaRPr lang="da-DK" dirty="0">
              <a:solidFill>
                <a:srgbClr val="C00000"/>
              </a:solidFill>
            </a:endParaRPr>
          </a:p>
          <a:p>
            <a:pPr marL="457200" lvl="1" indent="0">
              <a:buNone/>
            </a:pPr>
            <a:endParaRPr lang="da-DK" dirty="0">
              <a:solidFill>
                <a:srgbClr val="C00000"/>
              </a:solidFill>
            </a:endParaRPr>
          </a:p>
          <a:p>
            <a:pPr marL="457200" lvl="1" indent="0">
              <a:buNone/>
            </a:pPr>
            <a:r>
              <a:rPr lang="da-DK" dirty="0">
                <a:solidFill>
                  <a:srgbClr val="C00000"/>
                </a:solidFill>
              </a:rPr>
              <a:t>			   NETWORK</a:t>
            </a:r>
          </a:p>
        </p:txBody>
      </p:sp>
      <p:sp>
        <p:nvSpPr>
          <p:cNvPr id="4" name="Ligebenet trekant 3"/>
          <p:cNvSpPr/>
          <p:nvPr/>
        </p:nvSpPr>
        <p:spPr>
          <a:xfrm>
            <a:off x="3059832" y="3212976"/>
            <a:ext cx="2592288" cy="2088232"/>
          </a:xfrm>
          <a:prstGeom prst="triangl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a-DK" sz="1800" b="1" i="0" u="none" strike="noStrike" kern="1200" cap="none" spc="0" normalizeH="0" baseline="0" noProof="0" dirty="0">
                <a:ln>
                  <a:noFill/>
                </a:ln>
                <a:solidFill>
                  <a:prstClr val="white"/>
                </a:solidFill>
                <a:effectLst/>
                <a:uLnTx/>
                <a:uFillTx/>
                <a:latin typeface="Calibri"/>
                <a:ea typeface="+mn-ea"/>
                <a:cs typeface="+mn-cs"/>
              </a:rPr>
              <a:t>DIALOGUE</a:t>
            </a:r>
          </a:p>
        </p:txBody>
      </p:sp>
      <p:pic>
        <p:nvPicPr>
          <p:cNvPr id="5" name="Billede 4"/>
          <p:cNvPicPr>
            <a:picLocks noChangeAspect="1"/>
          </p:cNvPicPr>
          <p:nvPr/>
        </p:nvPicPr>
        <p:blipFill>
          <a:blip r:embed="rId2"/>
          <a:stretch>
            <a:fillRect/>
          </a:stretch>
        </p:blipFill>
        <p:spPr>
          <a:xfrm>
            <a:off x="179512" y="6011766"/>
            <a:ext cx="1908213" cy="798645"/>
          </a:xfrm>
          <a:prstGeom prst="rect">
            <a:avLst/>
          </a:prstGeom>
        </p:spPr>
      </p:pic>
    </p:spTree>
    <p:extLst>
      <p:ext uri="{BB962C8B-B14F-4D97-AF65-F5344CB8AC3E}">
        <p14:creationId xmlns:p14="http://schemas.microsoft.com/office/powerpoint/2010/main" val="26557661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9288E3-392C-46DB-8257-14977A88F4FB}"/>
              </a:ext>
            </a:extLst>
          </p:cNvPr>
          <p:cNvSpPr>
            <a:spLocks noGrp="1"/>
          </p:cNvSpPr>
          <p:nvPr>
            <p:ph type="title"/>
          </p:nvPr>
        </p:nvSpPr>
        <p:spPr/>
        <p:txBody>
          <a:bodyPr/>
          <a:lstStyle/>
          <a:p>
            <a:r>
              <a:rPr lang="da-DK" dirty="0" err="1"/>
              <a:t>Internal</a:t>
            </a:r>
            <a:r>
              <a:rPr lang="da-DK" dirty="0"/>
              <a:t> </a:t>
            </a:r>
            <a:r>
              <a:rPr lang="da-DK" dirty="0" err="1"/>
              <a:t>mobilisation</a:t>
            </a:r>
            <a:endParaRPr lang="da-DK" dirty="0"/>
          </a:p>
        </p:txBody>
      </p:sp>
      <p:sp>
        <p:nvSpPr>
          <p:cNvPr id="3" name="Pladsholder til indhold 2">
            <a:extLst>
              <a:ext uri="{FF2B5EF4-FFF2-40B4-BE49-F238E27FC236}">
                <a16:creationId xmlns:a16="http://schemas.microsoft.com/office/drawing/2014/main" id="{02E9D639-686E-4973-9695-6831142E1A65}"/>
              </a:ext>
            </a:extLst>
          </p:cNvPr>
          <p:cNvSpPr>
            <a:spLocks noGrp="1"/>
          </p:cNvSpPr>
          <p:nvPr>
            <p:ph idx="1"/>
          </p:nvPr>
        </p:nvSpPr>
        <p:spPr/>
        <p:txBody>
          <a:bodyPr/>
          <a:lstStyle/>
          <a:p>
            <a:r>
              <a:rPr lang="da-DK" sz="2800" dirty="0"/>
              <a:t>How to </a:t>
            </a:r>
            <a:r>
              <a:rPr lang="da-DK" sz="2800" dirty="0" err="1"/>
              <a:t>reach</a:t>
            </a:r>
            <a:r>
              <a:rPr lang="da-DK" sz="2800" dirty="0"/>
              <a:t> a common </a:t>
            </a:r>
            <a:r>
              <a:rPr lang="da-DK" sz="2800" dirty="0" err="1"/>
              <a:t>understanding</a:t>
            </a:r>
            <a:r>
              <a:rPr lang="da-DK" sz="2800" dirty="0"/>
              <a:t>?</a:t>
            </a:r>
          </a:p>
          <a:p>
            <a:pPr lvl="0" eaLnBrk="0" fontAlgn="base" hangingPunct="0">
              <a:spcAft>
                <a:spcPct val="0"/>
              </a:spcAft>
              <a:buFontTx/>
              <a:buChar char="•"/>
            </a:pPr>
            <a:r>
              <a:rPr lang="da-DK" altLang="da-DK" sz="2800" kern="0" dirty="0">
                <a:solidFill>
                  <a:srgbClr val="000000"/>
                </a:solidFill>
                <a:latin typeface="Arial"/>
                <a:ea typeface="ＭＳ Ｐゴシック" panose="020B0600070205080204" pitchFamily="34" charset="-128"/>
              </a:rPr>
              <a:t>Challenges: </a:t>
            </a:r>
            <a:r>
              <a:rPr lang="da-DK" altLang="da-DK" sz="2800" kern="0" dirty="0" err="1">
                <a:solidFill>
                  <a:srgbClr val="000000"/>
                </a:solidFill>
                <a:latin typeface="Arial"/>
                <a:ea typeface="ＭＳ Ｐゴシック" panose="020B0600070205080204" pitchFamily="34" charset="-128"/>
              </a:rPr>
              <a:t>hydrological</a:t>
            </a:r>
            <a:r>
              <a:rPr lang="da-DK" altLang="da-DK" sz="2800" kern="0" dirty="0">
                <a:solidFill>
                  <a:srgbClr val="000000"/>
                </a:solidFill>
                <a:latin typeface="Arial"/>
                <a:ea typeface="ＭＳ Ｐゴシック" panose="020B0600070205080204" pitchFamily="34" charset="-128"/>
              </a:rPr>
              <a:t> </a:t>
            </a:r>
            <a:r>
              <a:rPr lang="da-DK" altLang="da-DK" sz="2800" kern="0" dirty="0" err="1">
                <a:solidFill>
                  <a:srgbClr val="000000"/>
                </a:solidFill>
                <a:latin typeface="Arial"/>
                <a:ea typeface="ＭＳ Ｐゴシック" panose="020B0600070205080204" pitchFamily="34" charset="-128"/>
              </a:rPr>
              <a:t>cycle</a:t>
            </a:r>
            <a:endParaRPr lang="da-DK" altLang="da-DK" sz="2800" kern="0" dirty="0">
              <a:solidFill>
                <a:srgbClr val="000000"/>
              </a:solidFill>
              <a:latin typeface="Arial"/>
              <a:ea typeface="ＭＳ Ｐゴシック" panose="020B0600070205080204" pitchFamily="34" charset="-128"/>
            </a:endParaRPr>
          </a:p>
          <a:p>
            <a:pPr lvl="0" eaLnBrk="0" fontAlgn="base" hangingPunct="0">
              <a:spcAft>
                <a:spcPct val="0"/>
              </a:spcAft>
              <a:buFontTx/>
              <a:buChar char="•"/>
            </a:pPr>
            <a:r>
              <a:rPr lang="da-DK" altLang="da-DK" sz="2800" kern="0" dirty="0" err="1">
                <a:solidFill>
                  <a:srgbClr val="000000"/>
                </a:solidFill>
                <a:latin typeface="Arial"/>
                <a:ea typeface="ＭＳ Ｐゴシック" panose="020B0600070205080204" pitchFamily="34" charset="-128"/>
              </a:rPr>
              <a:t>Dialogue</a:t>
            </a:r>
            <a:r>
              <a:rPr lang="da-DK" altLang="da-DK" sz="2800" kern="0" dirty="0">
                <a:solidFill>
                  <a:srgbClr val="000000"/>
                </a:solidFill>
                <a:latin typeface="Arial"/>
                <a:ea typeface="ＭＳ Ｐゴシック" panose="020B0600070205080204" pitchFamily="34" charset="-128"/>
              </a:rPr>
              <a:t>: </a:t>
            </a:r>
            <a:r>
              <a:rPr lang="da-DK" altLang="da-DK" sz="2800" kern="0" dirty="0" err="1">
                <a:solidFill>
                  <a:srgbClr val="000000"/>
                </a:solidFill>
                <a:latin typeface="Arial"/>
                <a:ea typeface="ＭＳ Ｐゴシック" panose="020B0600070205080204" pitchFamily="34" charset="-128"/>
              </a:rPr>
              <a:t>share</a:t>
            </a:r>
            <a:r>
              <a:rPr lang="da-DK" altLang="da-DK" sz="2800" kern="0" dirty="0">
                <a:solidFill>
                  <a:srgbClr val="000000"/>
                </a:solidFill>
                <a:latin typeface="Arial"/>
                <a:ea typeface="ＭＳ Ｐゴシック" panose="020B0600070205080204" pitchFamily="34" charset="-128"/>
              </a:rPr>
              <a:t> </a:t>
            </a:r>
            <a:r>
              <a:rPr lang="da-DK" altLang="da-DK" sz="2800" kern="0" dirty="0" err="1">
                <a:solidFill>
                  <a:srgbClr val="000000"/>
                </a:solidFill>
                <a:latin typeface="Arial"/>
                <a:ea typeface="ＭＳ Ｐゴシック" panose="020B0600070205080204" pitchFamily="34" charset="-128"/>
              </a:rPr>
              <a:t>knowledge</a:t>
            </a:r>
            <a:r>
              <a:rPr lang="da-DK" altLang="da-DK" sz="2800" kern="0" dirty="0">
                <a:solidFill>
                  <a:srgbClr val="000000"/>
                </a:solidFill>
                <a:latin typeface="Arial"/>
                <a:ea typeface="ＭＳ Ｐゴシック" panose="020B0600070205080204" pitchFamily="34" charset="-128"/>
              </a:rPr>
              <a:t>, </a:t>
            </a:r>
            <a:r>
              <a:rPr lang="da-DK" altLang="da-DK" sz="2800" kern="0" dirty="0" err="1">
                <a:solidFill>
                  <a:srgbClr val="000000"/>
                </a:solidFill>
                <a:latin typeface="Arial"/>
                <a:ea typeface="ＭＳ Ｐゴシック" panose="020B0600070205080204" pitchFamily="34" charset="-128"/>
              </a:rPr>
              <a:t>best</a:t>
            </a:r>
            <a:r>
              <a:rPr lang="da-DK" altLang="da-DK" sz="2800" kern="0" dirty="0">
                <a:solidFill>
                  <a:srgbClr val="000000"/>
                </a:solidFill>
                <a:latin typeface="Arial"/>
                <a:ea typeface="ＭＳ Ｐゴシック" panose="020B0600070205080204" pitchFamily="34" charset="-128"/>
              </a:rPr>
              <a:t> practice</a:t>
            </a:r>
          </a:p>
          <a:p>
            <a:pPr lvl="0" eaLnBrk="0" fontAlgn="base" hangingPunct="0">
              <a:spcAft>
                <a:spcPct val="0"/>
              </a:spcAft>
              <a:buFontTx/>
              <a:buChar char="•"/>
            </a:pPr>
            <a:r>
              <a:rPr lang="da-DK" altLang="da-DK" sz="2800" kern="0" dirty="0">
                <a:solidFill>
                  <a:srgbClr val="000000"/>
                </a:solidFill>
                <a:latin typeface="Arial"/>
                <a:ea typeface="ＭＳ Ｐゴシック" panose="020B0600070205080204" pitchFamily="34" charset="-128"/>
              </a:rPr>
              <a:t>Common </a:t>
            </a:r>
            <a:r>
              <a:rPr lang="da-DK" altLang="da-DK" sz="2800" kern="0" dirty="0" err="1">
                <a:solidFill>
                  <a:srgbClr val="000000"/>
                </a:solidFill>
                <a:latin typeface="Arial"/>
                <a:ea typeface="ＭＳ Ｐゴシック" panose="020B0600070205080204" pitchFamily="34" charset="-128"/>
              </a:rPr>
              <a:t>activities</a:t>
            </a:r>
            <a:r>
              <a:rPr lang="da-DK" altLang="da-DK" sz="2800" kern="0" dirty="0">
                <a:solidFill>
                  <a:srgbClr val="000000"/>
                </a:solidFill>
                <a:latin typeface="Arial"/>
                <a:ea typeface="ＭＳ Ｐゴシック" panose="020B0600070205080204" pitchFamily="34" charset="-128"/>
              </a:rPr>
              <a:t>, </a:t>
            </a:r>
            <a:r>
              <a:rPr lang="da-DK" altLang="da-DK" sz="2800" kern="0" dirty="0" err="1">
                <a:solidFill>
                  <a:srgbClr val="000000"/>
                </a:solidFill>
                <a:latin typeface="Arial"/>
                <a:ea typeface="ＭＳ Ｐゴシック" panose="020B0600070205080204" pitchFamily="34" charset="-128"/>
              </a:rPr>
              <a:t>identity</a:t>
            </a:r>
            <a:endParaRPr lang="da-DK" altLang="da-DK" sz="2800" kern="0" dirty="0">
              <a:solidFill>
                <a:srgbClr val="000000"/>
              </a:solidFill>
              <a:latin typeface="Arial"/>
              <a:ea typeface="ＭＳ Ｐゴシック" panose="020B0600070205080204" pitchFamily="34" charset="-128"/>
            </a:endParaRPr>
          </a:p>
          <a:p>
            <a:pPr lvl="0" eaLnBrk="0" fontAlgn="base" hangingPunct="0">
              <a:spcAft>
                <a:spcPct val="0"/>
              </a:spcAft>
              <a:buFontTx/>
              <a:buChar char="•"/>
            </a:pPr>
            <a:r>
              <a:rPr lang="da-DK" altLang="da-DK" sz="2800" kern="0" dirty="0">
                <a:solidFill>
                  <a:srgbClr val="000000"/>
                </a:solidFill>
                <a:latin typeface="Arial"/>
                <a:ea typeface="ＭＳ Ｐゴシック" panose="020B0600070205080204" pitchFamily="34" charset="-128"/>
              </a:rPr>
              <a:t>Common ‘branding’ – logo, web page, </a:t>
            </a:r>
            <a:r>
              <a:rPr lang="da-DK" altLang="da-DK" sz="2800" kern="0" dirty="0" err="1">
                <a:solidFill>
                  <a:srgbClr val="000000"/>
                </a:solidFill>
                <a:latin typeface="Arial"/>
                <a:ea typeface="ＭＳ Ｐゴシック" panose="020B0600070205080204" pitchFamily="34" charset="-128"/>
              </a:rPr>
              <a:t>local</a:t>
            </a:r>
            <a:r>
              <a:rPr lang="da-DK" altLang="da-DK" sz="2800" kern="0" dirty="0">
                <a:solidFill>
                  <a:srgbClr val="000000"/>
                </a:solidFill>
                <a:latin typeface="Arial"/>
                <a:ea typeface="ＭＳ Ｐゴシック" panose="020B0600070205080204" pitchFamily="34" charset="-128"/>
              </a:rPr>
              <a:t> media </a:t>
            </a:r>
          </a:p>
          <a:p>
            <a:pPr lvl="0" eaLnBrk="0" fontAlgn="base" hangingPunct="0">
              <a:spcAft>
                <a:spcPct val="0"/>
              </a:spcAft>
              <a:buFontTx/>
              <a:buChar char="•"/>
            </a:pPr>
            <a:r>
              <a:rPr lang="da-DK" altLang="da-DK" sz="2800" kern="0" dirty="0" err="1">
                <a:solidFill>
                  <a:srgbClr val="000000"/>
                </a:solidFill>
                <a:latin typeface="Arial"/>
                <a:ea typeface="ＭＳ Ｐゴシック" panose="020B0600070205080204" pitchFamily="34" charset="-128"/>
              </a:rPr>
              <a:t>Remember</a:t>
            </a:r>
            <a:r>
              <a:rPr lang="da-DK" altLang="da-DK" sz="2800" kern="0" dirty="0">
                <a:solidFill>
                  <a:srgbClr val="000000"/>
                </a:solidFill>
                <a:latin typeface="Arial"/>
                <a:ea typeface="ＭＳ Ｐゴシック" panose="020B0600070205080204" pitchFamily="34" charset="-128"/>
              </a:rPr>
              <a:t> to </a:t>
            </a:r>
            <a:r>
              <a:rPr lang="da-DK" altLang="da-DK" sz="2800" kern="0" dirty="0" err="1">
                <a:solidFill>
                  <a:srgbClr val="000000"/>
                </a:solidFill>
                <a:latin typeface="Arial"/>
                <a:ea typeface="ＭＳ Ｐゴシック" panose="020B0600070205080204" pitchFamily="34" charset="-128"/>
              </a:rPr>
              <a:t>celebrate</a:t>
            </a:r>
            <a:r>
              <a:rPr lang="da-DK" altLang="da-DK" sz="2800" kern="0" dirty="0">
                <a:solidFill>
                  <a:srgbClr val="000000"/>
                </a:solidFill>
                <a:latin typeface="Arial"/>
                <a:ea typeface="ＭＳ Ｐゴシック" panose="020B0600070205080204" pitchFamily="34" charset="-128"/>
              </a:rPr>
              <a:t> </a:t>
            </a:r>
          </a:p>
          <a:p>
            <a:endParaRPr lang="da-DK" dirty="0"/>
          </a:p>
        </p:txBody>
      </p:sp>
      <p:pic>
        <p:nvPicPr>
          <p:cNvPr id="4" name="Billede 3">
            <a:extLst>
              <a:ext uri="{FF2B5EF4-FFF2-40B4-BE49-F238E27FC236}">
                <a16:creationId xmlns:a16="http://schemas.microsoft.com/office/drawing/2014/main" id="{82063C36-1D35-46D8-9E00-BEE31AAC2945}"/>
              </a:ext>
            </a:extLst>
          </p:cNvPr>
          <p:cNvPicPr>
            <a:picLocks noChangeAspect="1"/>
          </p:cNvPicPr>
          <p:nvPr/>
        </p:nvPicPr>
        <p:blipFill>
          <a:blip r:embed="rId3"/>
          <a:stretch>
            <a:fillRect/>
          </a:stretch>
        </p:blipFill>
        <p:spPr>
          <a:xfrm>
            <a:off x="6516216" y="4217286"/>
            <a:ext cx="2448272" cy="1834560"/>
          </a:xfrm>
          <a:prstGeom prst="rect">
            <a:avLst/>
          </a:prstGeom>
        </p:spPr>
      </p:pic>
      <p:pic>
        <p:nvPicPr>
          <p:cNvPr id="5" name="Billede 4">
            <a:extLst>
              <a:ext uri="{FF2B5EF4-FFF2-40B4-BE49-F238E27FC236}">
                <a16:creationId xmlns:a16="http://schemas.microsoft.com/office/drawing/2014/main" id="{A975A2E1-68A2-45AF-B0E1-E463FD44B5A1}"/>
              </a:ext>
            </a:extLst>
          </p:cNvPr>
          <p:cNvPicPr>
            <a:picLocks noChangeAspect="1"/>
          </p:cNvPicPr>
          <p:nvPr/>
        </p:nvPicPr>
        <p:blipFill>
          <a:blip r:embed="rId4"/>
          <a:stretch>
            <a:fillRect/>
          </a:stretch>
        </p:blipFill>
        <p:spPr>
          <a:xfrm>
            <a:off x="1" y="5403324"/>
            <a:ext cx="2195736" cy="1454675"/>
          </a:xfrm>
          <a:prstGeom prst="rect">
            <a:avLst/>
          </a:prstGeom>
        </p:spPr>
      </p:pic>
    </p:spTree>
    <p:extLst>
      <p:ext uri="{BB962C8B-B14F-4D97-AF65-F5344CB8AC3E}">
        <p14:creationId xmlns:p14="http://schemas.microsoft.com/office/powerpoint/2010/main" val="15159921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108520" y="1340768"/>
          <a:ext cx="7848872" cy="4104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kstboks 7"/>
          <p:cNvSpPr txBox="1"/>
          <p:nvPr/>
        </p:nvSpPr>
        <p:spPr>
          <a:xfrm>
            <a:off x="3995936" y="4661214"/>
            <a:ext cx="2808312" cy="73866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400" b="0" i="0" u="none" strike="noStrike" kern="1200" cap="none" spc="0" normalizeH="0" baseline="0" noProof="0" dirty="0">
                <a:ln>
                  <a:noFill/>
                </a:ln>
                <a:solidFill>
                  <a:prstClr val="black"/>
                </a:solidFill>
                <a:effectLst/>
                <a:uLnTx/>
                <a:uFillTx/>
                <a:latin typeface="Calibri"/>
                <a:ea typeface="+mn-ea"/>
                <a:cs typeface="+mn-cs"/>
              </a:rPr>
              <a:t>Driven by </a:t>
            </a:r>
            <a:r>
              <a:rPr kumimoji="0" lang="da-DK" sz="1400" b="0" i="0" u="none" strike="noStrike" kern="1200" cap="none" spc="0" normalizeH="0" baseline="0" noProof="0" dirty="0" err="1">
                <a:ln>
                  <a:noFill/>
                </a:ln>
                <a:solidFill>
                  <a:prstClr val="black"/>
                </a:solidFill>
                <a:effectLst/>
                <a:uLnTx/>
                <a:uFillTx/>
                <a:latin typeface="Calibri"/>
                <a:ea typeface="+mn-ea"/>
                <a:cs typeface="+mn-cs"/>
              </a:rPr>
              <a:t>fear</a:t>
            </a:r>
            <a:endParaRPr kumimoji="0" lang="da-DK" sz="14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400" b="0" i="0" u="none" strike="noStrike" kern="1200" cap="none" spc="0" normalizeH="0" baseline="0" noProof="0" dirty="0">
                <a:ln>
                  <a:noFill/>
                </a:ln>
                <a:solidFill>
                  <a:prstClr val="black"/>
                </a:solidFill>
                <a:effectLst/>
                <a:uLnTx/>
                <a:uFillTx/>
                <a:latin typeface="Calibri"/>
                <a:ea typeface="+mn-ea"/>
                <a:cs typeface="+mn-cs"/>
              </a:rPr>
              <a:t>Local </a:t>
            </a:r>
            <a:r>
              <a:rPr kumimoji="0" lang="da-DK" sz="1400" b="0" i="0" u="none" strike="noStrike" kern="1200" cap="none" spc="0" normalizeH="0" baseline="0" noProof="0" dirty="0" err="1">
                <a:ln>
                  <a:noFill/>
                </a:ln>
                <a:solidFill>
                  <a:prstClr val="black"/>
                </a:solidFill>
                <a:effectLst/>
                <a:uLnTx/>
                <a:uFillTx/>
                <a:latin typeface="Calibri"/>
                <a:ea typeface="+mn-ea"/>
                <a:cs typeface="+mn-cs"/>
              </a:rPr>
              <a:t>knowledge</a:t>
            </a:r>
            <a:endParaRPr kumimoji="0" lang="da-DK" sz="14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400" b="0" i="0" u="none" strike="noStrike" kern="1200" cap="none" spc="0" normalizeH="0" baseline="0" noProof="0" dirty="0">
                <a:ln>
                  <a:noFill/>
                </a:ln>
                <a:solidFill>
                  <a:prstClr val="black"/>
                </a:solidFill>
                <a:effectLst/>
                <a:uLnTx/>
                <a:uFillTx/>
                <a:latin typeface="Calibri"/>
                <a:ea typeface="+mn-ea"/>
                <a:cs typeface="+mn-cs"/>
              </a:rPr>
              <a:t>Organisation in columns</a:t>
            </a:r>
          </a:p>
        </p:txBody>
      </p:sp>
      <p:sp>
        <p:nvSpPr>
          <p:cNvPr id="9" name="Tekstboks 8"/>
          <p:cNvSpPr txBox="1"/>
          <p:nvPr/>
        </p:nvSpPr>
        <p:spPr>
          <a:xfrm>
            <a:off x="5472100" y="3845093"/>
            <a:ext cx="3096344" cy="73866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400" b="0" i="0" u="none" strike="noStrike" kern="1200" cap="none" spc="0" normalizeH="0" baseline="0" noProof="0" dirty="0">
                <a:ln>
                  <a:noFill/>
                </a:ln>
                <a:solidFill>
                  <a:prstClr val="black"/>
                </a:solidFill>
                <a:effectLst/>
                <a:uLnTx/>
                <a:uFillTx/>
                <a:latin typeface="Calibri"/>
                <a:ea typeface="+mn-ea"/>
                <a:cs typeface="+mn-cs"/>
              </a:rPr>
              <a:t>Driven by </a:t>
            </a:r>
            <a:r>
              <a:rPr kumimoji="0" lang="da-DK" sz="1400" b="0" i="0" u="none" strike="noStrike" kern="1200" cap="none" spc="0" normalizeH="0" baseline="0" noProof="0" dirty="0" err="1">
                <a:ln>
                  <a:noFill/>
                </a:ln>
                <a:solidFill>
                  <a:prstClr val="black"/>
                </a:solidFill>
                <a:effectLst/>
                <a:uLnTx/>
                <a:uFillTx/>
                <a:latin typeface="Calibri"/>
                <a:ea typeface="+mn-ea"/>
                <a:cs typeface="+mn-cs"/>
              </a:rPr>
              <a:t>water</a:t>
            </a:r>
            <a:r>
              <a:rPr kumimoji="0" lang="da-DK" sz="1400" b="0" i="0" u="none" strike="noStrike" kern="1200" cap="none" spc="0" normalizeH="0" baseline="0" noProof="0" dirty="0">
                <a:ln>
                  <a:noFill/>
                </a:ln>
                <a:solidFill>
                  <a:prstClr val="black"/>
                </a:solidFill>
                <a:effectLst/>
                <a:uLnTx/>
                <a:uFillTx/>
                <a:latin typeface="Calibri"/>
                <a:ea typeface="+mn-ea"/>
                <a:cs typeface="+mn-cs"/>
              </a:rPr>
              <a:t> in balance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400" b="0" i="0" u="none" strike="noStrike" kern="1200" cap="none" spc="0" normalizeH="0" baseline="0" noProof="0" dirty="0">
                <a:ln>
                  <a:noFill/>
                </a:ln>
                <a:solidFill>
                  <a:prstClr val="black"/>
                </a:solidFill>
                <a:effectLst/>
                <a:uLnTx/>
                <a:uFillTx/>
                <a:latin typeface="Calibri"/>
                <a:ea typeface="+mn-ea"/>
                <a:cs typeface="+mn-cs"/>
              </a:rPr>
              <a:t>Regional approach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400" b="0" i="0" u="none" strike="noStrike" kern="1200" cap="none" spc="0" normalizeH="0" baseline="0" noProof="0" dirty="0">
                <a:ln>
                  <a:noFill/>
                </a:ln>
                <a:solidFill>
                  <a:prstClr val="black"/>
                </a:solidFill>
                <a:effectLst/>
                <a:uLnTx/>
                <a:uFillTx/>
                <a:latin typeface="Calibri"/>
                <a:ea typeface="+mn-ea"/>
                <a:cs typeface="+mn-cs"/>
              </a:rPr>
              <a:t>Organisation </a:t>
            </a:r>
            <a:r>
              <a:rPr kumimoji="0" lang="da-DK" sz="1400" b="0" i="0" u="none" strike="noStrike" kern="1200" cap="none" spc="0" normalizeH="0" baseline="0" noProof="0" dirty="0" err="1">
                <a:ln>
                  <a:noFill/>
                </a:ln>
                <a:solidFill>
                  <a:prstClr val="black"/>
                </a:solidFill>
                <a:effectLst/>
                <a:uLnTx/>
                <a:uFillTx/>
                <a:latin typeface="Calibri"/>
                <a:ea typeface="+mn-ea"/>
                <a:cs typeface="+mn-cs"/>
              </a:rPr>
              <a:t>across</a:t>
            </a:r>
            <a:r>
              <a:rPr kumimoji="0" lang="da-DK" sz="1400" b="0" i="0" u="none" strike="noStrike" kern="1200" cap="none" spc="0" normalizeH="0" baseline="0" noProof="0" dirty="0">
                <a:ln>
                  <a:noFill/>
                </a:ln>
                <a:solidFill>
                  <a:prstClr val="black"/>
                </a:solidFill>
                <a:effectLst/>
                <a:uLnTx/>
                <a:uFillTx/>
                <a:latin typeface="Calibri"/>
                <a:ea typeface="+mn-ea"/>
                <a:cs typeface="+mn-cs"/>
              </a:rPr>
              <a:t> columns</a:t>
            </a:r>
          </a:p>
        </p:txBody>
      </p:sp>
      <p:sp>
        <p:nvSpPr>
          <p:cNvPr id="10" name="Tekstboks 9"/>
          <p:cNvSpPr txBox="1"/>
          <p:nvPr/>
        </p:nvSpPr>
        <p:spPr>
          <a:xfrm>
            <a:off x="6457769" y="2654332"/>
            <a:ext cx="3096344" cy="73866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400" b="0" i="0" u="none" strike="noStrike" kern="1200" cap="none" spc="0" normalizeH="0" baseline="0" noProof="0" dirty="0">
                <a:ln>
                  <a:noFill/>
                </a:ln>
                <a:solidFill>
                  <a:prstClr val="black"/>
                </a:solidFill>
                <a:effectLst/>
                <a:uLnTx/>
                <a:uFillTx/>
                <a:latin typeface="Calibri"/>
                <a:ea typeface="+mn-ea"/>
                <a:cs typeface="+mn-cs"/>
              </a:rPr>
              <a:t>Driven by </a:t>
            </a:r>
            <a:r>
              <a:rPr kumimoji="0" lang="da-DK" sz="1400" b="0" i="0" u="none" strike="noStrike" kern="1200" cap="none" spc="0" normalizeH="0" baseline="0" noProof="0" dirty="0" err="1">
                <a:ln>
                  <a:noFill/>
                </a:ln>
                <a:solidFill>
                  <a:prstClr val="black"/>
                </a:solidFill>
                <a:effectLst/>
                <a:uLnTx/>
                <a:uFillTx/>
                <a:latin typeface="Calibri"/>
                <a:ea typeface="+mn-ea"/>
                <a:cs typeface="+mn-cs"/>
              </a:rPr>
              <a:t>sustainability</a:t>
            </a:r>
            <a:endParaRPr kumimoji="0" lang="da-DK" sz="14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400" b="0" i="0" u="none" strike="noStrike" kern="1200" cap="none" spc="0" normalizeH="0" baseline="0" noProof="0" dirty="0">
                <a:ln>
                  <a:noFill/>
                </a:ln>
                <a:solidFill>
                  <a:prstClr val="black"/>
                </a:solidFill>
                <a:effectLst/>
                <a:uLnTx/>
                <a:uFillTx/>
                <a:latin typeface="Calibri"/>
                <a:ea typeface="+mn-ea"/>
                <a:cs typeface="+mn-cs"/>
              </a:rPr>
              <a:t>National/international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400" b="0" i="0" u="none" strike="noStrike" kern="1200" cap="none" spc="0" normalizeH="0" baseline="0" noProof="0" dirty="0">
                <a:ln>
                  <a:noFill/>
                </a:ln>
                <a:solidFill>
                  <a:prstClr val="black"/>
                </a:solidFill>
                <a:effectLst/>
                <a:uLnTx/>
                <a:uFillTx/>
                <a:latin typeface="Calibri"/>
                <a:ea typeface="+mn-ea"/>
                <a:cs typeface="+mn-cs"/>
              </a:rPr>
              <a:t>Networks</a:t>
            </a:r>
          </a:p>
        </p:txBody>
      </p:sp>
      <p:sp>
        <p:nvSpPr>
          <p:cNvPr id="11" name="Ellipse 10"/>
          <p:cNvSpPr/>
          <p:nvPr/>
        </p:nvSpPr>
        <p:spPr>
          <a:xfrm>
            <a:off x="1187624" y="4932060"/>
            <a:ext cx="107828" cy="107828"/>
          </a:xfrm>
          <a:prstGeom prst="ellipse">
            <a:avLst/>
          </a:prstGeom>
        </p:spPr>
        <p:style>
          <a:lnRef idx="1">
            <a:schemeClr val="accen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2" name="Ellipse 11"/>
          <p:cNvSpPr/>
          <p:nvPr/>
        </p:nvSpPr>
        <p:spPr>
          <a:xfrm>
            <a:off x="971600" y="4976632"/>
            <a:ext cx="107828" cy="107828"/>
          </a:xfrm>
          <a:prstGeom prst="ellipse">
            <a:avLst/>
          </a:prstGeom>
        </p:spPr>
        <p:style>
          <a:lnRef idx="1">
            <a:schemeClr val="accen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
        <p:nvSpPr>
          <p:cNvPr id="13" name="Ellipse 12"/>
          <p:cNvSpPr/>
          <p:nvPr/>
        </p:nvSpPr>
        <p:spPr>
          <a:xfrm>
            <a:off x="755576" y="5020301"/>
            <a:ext cx="107828" cy="107828"/>
          </a:xfrm>
          <a:prstGeom prst="ellipse">
            <a:avLst/>
          </a:prstGeom>
        </p:spPr>
        <p:style>
          <a:lnRef idx="1">
            <a:schemeClr val="accen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219482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180976" y="354013"/>
            <a:ext cx="7197725" cy="914400"/>
          </a:xfrm>
        </p:spPr>
        <p:txBody>
          <a:bodyPr>
            <a:noAutofit/>
          </a:bodyPr>
          <a:lstStyle/>
          <a:p>
            <a:r>
              <a:rPr lang="da-DK" altLang="da-DK" sz="3600" dirty="0"/>
              <a:t>Challenges with </a:t>
            </a:r>
            <a:r>
              <a:rPr lang="da-DK" altLang="da-DK" sz="3600" dirty="0" err="1"/>
              <a:t>water</a:t>
            </a:r>
            <a:r>
              <a:rPr lang="da-DK" altLang="da-DK" sz="3600" dirty="0"/>
              <a:t> DK </a:t>
            </a:r>
            <a:r>
              <a:rPr lang="da-DK" altLang="da-DK" sz="3600" dirty="0" err="1"/>
              <a:t>year</a:t>
            </a:r>
            <a:r>
              <a:rPr lang="da-DK" altLang="da-DK" sz="3600" dirty="0"/>
              <a:t> 2100</a:t>
            </a:r>
          </a:p>
        </p:txBody>
      </p:sp>
      <p:pic>
        <p:nvPicPr>
          <p:cNvPr id="116740" name="Picture 4" descr="2010-09-22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8538" y="2205040"/>
            <a:ext cx="4392612" cy="2917825"/>
          </a:xfrm>
          <a:prstGeom prst="rect">
            <a:avLst/>
          </a:prstGeom>
          <a:noFill/>
          <a:extLst>
            <a:ext uri="{909E8E84-426E-40DD-AFC4-6F175D3DCCD1}">
              <a14:hiddenFill xmlns:a14="http://schemas.microsoft.com/office/drawing/2010/main">
                <a:solidFill>
                  <a:srgbClr val="FFFFFF"/>
                </a:solidFill>
              </a14:hiddenFill>
            </a:ext>
          </a:extLst>
        </p:spPr>
      </p:pic>
      <p:sp>
        <p:nvSpPr>
          <p:cNvPr id="116741" name="Text Box 5"/>
          <p:cNvSpPr txBox="1">
            <a:spLocks noChangeArrowheads="1"/>
          </p:cNvSpPr>
          <p:nvPr/>
        </p:nvSpPr>
        <p:spPr bwMode="auto">
          <a:xfrm>
            <a:off x="3779839" y="1268413"/>
            <a:ext cx="1511300" cy="646331"/>
          </a:xfrm>
          <a:prstGeom prst="rect">
            <a:avLst/>
          </a:prstGeom>
          <a:solidFill>
            <a:srgbClr val="D0D8E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10-40% </a:t>
            </a:r>
            <a:r>
              <a:rPr kumimoji="0" lang="da-DK" altLang="da-DK" sz="1800" b="0" i="0" u="none" strike="noStrike" kern="1200" cap="none" spc="0" normalizeH="0" baseline="0" noProof="0" dirty="0" err="1">
                <a:ln>
                  <a:noFill/>
                </a:ln>
                <a:solidFill>
                  <a:prstClr val="black"/>
                </a:solidFill>
                <a:effectLst/>
                <a:uLnTx/>
                <a:uFillTx/>
                <a:latin typeface="Arial" charset="0"/>
                <a:ea typeface="+mn-ea"/>
                <a:cs typeface="+mn-cs"/>
              </a:rPr>
              <a:t>precipitation</a:t>
            </a:r>
            <a:endParaRPr kumimoji="0" lang="da-DK" altLang="da-DK" sz="18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16742" name="Text Box 6"/>
          <p:cNvSpPr txBox="1">
            <a:spLocks noChangeArrowheads="1"/>
          </p:cNvSpPr>
          <p:nvPr/>
        </p:nvSpPr>
        <p:spPr bwMode="auto">
          <a:xfrm>
            <a:off x="3348039" y="5445125"/>
            <a:ext cx="2303462" cy="646331"/>
          </a:xfrm>
          <a:prstGeom prst="rect">
            <a:avLst/>
          </a:prstGeom>
          <a:solidFill>
            <a:srgbClr val="D0D8E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0-2 m </a:t>
            </a:r>
            <a:r>
              <a:rPr kumimoji="0" lang="da-DK" altLang="da-DK" sz="1800" b="0" i="0" u="none" strike="noStrike" kern="1200" cap="none" spc="0" normalizeH="0" baseline="0" noProof="0" dirty="0" err="1">
                <a:ln>
                  <a:noFill/>
                </a:ln>
                <a:solidFill>
                  <a:prstClr val="black"/>
                </a:solidFill>
                <a:effectLst/>
                <a:uLnTx/>
                <a:uFillTx/>
                <a:latin typeface="Arial" charset="0"/>
                <a:ea typeface="+mn-ea"/>
                <a:cs typeface="+mn-cs"/>
              </a:rPr>
              <a:t>Ground</a:t>
            </a: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 </a:t>
            </a:r>
            <a:r>
              <a:rPr kumimoji="0" lang="da-DK" altLang="da-DK" sz="1800" b="0" i="0" u="none" strike="noStrike" kern="1200" cap="none" spc="0" normalizeH="0" baseline="0" noProof="0" dirty="0" err="1">
                <a:ln>
                  <a:noFill/>
                </a:ln>
                <a:solidFill>
                  <a:prstClr val="black"/>
                </a:solidFill>
                <a:effectLst/>
                <a:uLnTx/>
                <a:uFillTx/>
                <a:latin typeface="Arial" charset="0"/>
                <a:ea typeface="+mn-ea"/>
                <a:cs typeface="+mn-cs"/>
              </a:rPr>
              <a:t>water</a:t>
            </a: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 </a:t>
            </a:r>
            <a:r>
              <a:rPr kumimoji="0" lang="da-DK" altLang="da-DK" sz="1800" b="0" i="0" u="none" strike="noStrike" kern="1200" cap="none" spc="0" normalizeH="0" baseline="0" noProof="0" dirty="0" err="1">
                <a:ln>
                  <a:noFill/>
                </a:ln>
                <a:solidFill>
                  <a:prstClr val="black"/>
                </a:solidFill>
                <a:effectLst/>
                <a:uLnTx/>
                <a:uFillTx/>
                <a:latin typeface="Arial" charset="0"/>
                <a:ea typeface="+mn-ea"/>
                <a:cs typeface="+mn-cs"/>
              </a:rPr>
              <a:t>level</a:t>
            </a:r>
            <a:endParaRPr kumimoji="0" lang="da-DK" altLang="da-DK" sz="18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16743" name="Text Box 7"/>
          <p:cNvSpPr txBox="1">
            <a:spLocks noChangeArrowheads="1"/>
          </p:cNvSpPr>
          <p:nvPr/>
        </p:nvSpPr>
        <p:spPr bwMode="auto">
          <a:xfrm>
            <a:off x="611188" y="3356992"/>
            <a:ext cx="1440532" cy="923330"/>
          </a:xfrm>
          <a:prstGeom prst="rect">
            <a:avLst/>
          </a:prstGeom>
          <a:solidFill>
            <a:srgbClr val="D0D8E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½-1m </a:t>
            </a:r>
            <a:r>
              <a:rPr kumimoji="0" lang="da-DK" altLang="da-DK" sz="1800" b="0" i="0" u="none" strike="noStrike" kern="1200" cap="none" spc="0" normalizeH="0" baseline="0" noProof="0" dirty="0" err="1">
                <a:ln>
                  <a:noFill/>
                </a:ln>
                <a:solidFill>
                  <a:prstClr val="black"/>
                </a:solidFill>
                <a:effectLst/>
                <a:uLnTx/>
                <a:uFillTx/>
                <a:latin typeface="Arial" charset="0"/>
                <a:ea typeface="+mn-ea"/>
                <a:cs typeface="+mn-cs"/>
              </a:rPr>
              <a:t>sea</a:t>
            </a: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 </a:t>
            </a:r>
            <a:r>
              <a:rPr kumimoji="0" lang="da-DK" altLang="da-DK" sz="1800" b="0" i="0" u="none" strike="noStrike" kern="1200" cap="none" spc="0" normalizeH="0" baseline="0" noProof="0" dirty="0" err="1">
                <a:ln>
                  <a:noFill/>
                </a:ln>
                <a:solidFill>
                  <a:prstClr val="black"/>
                </a:solidFill>
                <a:effectLst/>
                <a:uLnTx/>
                <a:uFillTx/>
                <a:latin typeface="Arial" charset="0"/>
                <a:ea typeface="+mn-ea"/>
                <a:cs typeface="+mn-cs"/>
              </a:rPr>
              <a:t>level</a:t>
            </a: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 </a:t>
            </a:r>
            <a:r>
              <a:rPr kumimoji="0" lang="da-DK" altLang="da-DK" sz="1800" b="0" i="0" u="none" strike="noStrike" kern="1200" cap="none" spc="0" normalizeH="0" baseline="0" noProof="0" dirty="0" err="1">
                <a:ln>
                  <a:noFill/>
                </a:ln>
                <a:solidFill>
                  <a:prstClr val="black"/>
                </a:solidFill>
                <a:effectLst/>
                <a:uLnTx/>
                <a:uFillTx/>
                <a:latin typeface="Arial" charset="0"/>
                <a:ea typeface="+mn-ea"/>
                <a:cs typeface="+mn-cs"/>
              </a:rPr>
              <a:t>changes</a:t>
            </a:r>
            <a:endParaRPr kumimoji="0" lang="da-DK" altLang="da-DK" sz="18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16744" name="Text Box 8"/>
          <p:cNvSpPr txBox="1">
            <a:spLocks noChangeArrowheads="1"/>
          </p:cNvSpPr>
          <p:nvPr/>
        </p:nvSpPr>
        <p:spPr bwMode="auto">
          <a:xfrm>
            <a:off x="7092951" y="3213101"/>
            <a:ext cx="1261884" cy="923330"/>
          </a:xfrm>
          <a:prstGeom prst="rect">
            <a:avLst/>
          </a:prstGeom>
          <a:solidFill>
            <a:srgbClr val="D0D8E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5-15 %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altLang="da-DK" sz="1800" b="0" i="0" u="none" strike="noStrike" kern="1200" cap="none" spc="0" normalizeH="0" baseline="0" noProof="0" dirty="0" err="1">
                <a:ln>
                  <a:noFill/>
                </a:ln>
                <a:solidFill>
                  <a:prstClr val="black"/>
                </a:solidFill>
                <a:effectLst/>
                <a:uLnTx/>
                <a:uFillTx/>
                <a:latin typeface="Arial" charset="0"/>
                <a:ea typeface="+mn-ea"/>
                <a:cs typeface="+mn-cs"/>
              </a:rPr>
              <a:t>Increased</a:t>
            </a: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altLang="da-DK" sz="1800" b="0" i="0" u="none" strike="noStrike" kern="1200" cap="none" spc="0" normalizeH="0" baseline="0" noProof="0" dirty="0">
                <a:ln>
                  <a:noFill/>
                </a:ln>
                <a:solidFill>
                  <a:prstClr val="black"/>
                </a:solidFill>
                <a:effectLst/>
                <a:uLnTx/>
                <a:uFillTx/>
                <a:latin typeface="Arial" charset="0"/>
                <a:ea typeface="+mn-ea"/>
                <a:cs typeface="+mn-cs"/>
              </a:rPr>
              <a:t>Run </a:t>
            </a:r>
            <a:r>
              <a:rPr kumimoji="0" lang="da-DK" altLang="da-DK" sz="1800" b="0" i="0" u="none" strike="noStrike" kern="1200" cap="none" spc="0" normalizeH="0" baseline="0" noProof="0" dirty="0" err="1">
                <a:ln>
                  <a:noFill/>
                </a:ln>
                <a:solidFill>
                  <a:prstClr val="black"/>
                </a:solidFill>
                <a:effectLst/>
                <a:uLnTx/>
                <a:uFillTx/>
                <a:latin typeface="Arial" charset="0"/>
                <a:ea typeface="+mn-ea"/>
                <a:cs typeface="+mn-cs"/>
              </a:rPr>
              <a:t>off</a:t>
            </a:r>
            <a:endParaRPr kumimoji="0" lang="da-DK" altLang="da-DK" sz="18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16745" name="Line 9"/>
          <p:cNvSpPr>
            <a:spLocks noChangeShapeType="1"/>
          </p:cNvSpPr>
          <p:nvPr/>
        </p:nvSpPr>
        <p:spPr bwMode="auto">
          <a:xfrm>
            <a:off x="4500563" y="1916115"/>
            <a:ext cx="0" cy="504825"/>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black"/>
              </a:solidFill>
              <a:effectLst/>
              <a:uLnTx/>
              <a:uFillTx/>
              <a:latin typeface="Calibri"/>
              <a:ea typeface="+mn-ea"/>
              <a:cs typeface="+mn-cs"/>
            </a:endParaRPr>
          </a:p>
        </p:txBody>
      </p:sp>
      <p:sp>
        <p:nvSpPr>
          <p:cNvPr id="116746" name="Line 10"/>
          <p:cNvSpPr>
            <a:spLocks noChangeShapeType="1"/>
          </p:cNvSpPr>
          <p:nvPr/>
        </p:nvSpPr>
        <p:spPr bwMode="auto">
          <a:xfrm>
            <a:off x="1908176" y="3716338"/>
            <a:ext cx="576263" cy="0"/>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black"/>
              </a:solidFill>
              <a:effectLst/>
              <a:uLnTx/>
              <a:uFillTx/>
              <a:latin typeface="Calibri"/>
              <a:ea typeface="+mn-ea"/>
              <a:cs typeface="+mn-cs"/>
            </a:endParaRPr>
          </a:p>
        </p:txBody>
      </p:sp>
      <p:sp>
        <p:nvSpPr>
          <p:cNvPr id="116747" name="Line 11"/>
          <p:cNvSpPr>
            <a:spLocks noChangeShapeType="1"/>
          </p:cNvSpPr>
          <p:nvPr/>
        </p:nvSpPr>
        <p:spPr bwMode="auto">
          <a:xfrm flipH="1">
            <a:off x="6443663" y="3716338"/>
            <a:ext cx="649287" cy="0"/>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black"/>
              </a:solidFill>
              <a:effectLst/>
              <a:uLnTx/>
              <a:uFillTx/>
              <a:latin typeface="Calibri"/>
              <a:ea typeface="+mn-ea"/>
              <a:cs typeface="+mn-cs"/>
            </a:endParaRPr>
          </a:p>
        </p:txBody>
      </p:sp>
      <p:sp>
        <p:nvSpPr>
          <p:cNvPr id="116748" name="Line 12"/>
          <p:cNvSpPr>
            <a:spLocks noChangeShapeType="1"/>
          </p:cNvSpPr>
          <p:nvPr/>
        </p:nvSpPr>
        <p:spPr bwMode="auto">
          <a:xfrm flipV="1">
            <a:off x="4500563" y="4941890"/>
            <a:ext cx="0" cy="503237"/>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black"/>
              </a:solidFill>
              <a:effectLst/>
              <a:uLnTx/>
              <a:uFillTx/>
              <a:latin typeface="Calibri"/>
              <a:ea typeface="+mn-ea"/>
              <a:cs typeface="+mn-cs"/>
            </a:endParaRPr>
          </a:p>
        </p:txBody>
      </p:sp>
      <p:sp>
        <p:nvSpPr>
          <p:cNvPr id="2" name="Tekstboks 1"/>
          <p:cNvSpPr txBox="1"/>
          <p:nvPr/>
        </p:nvSpPr>
        <p:spPr>
          <a:xfrm rot="19990146">
            <a:off x="-159437" y="3028434"/>
            <a:ext cx="999152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6000" b="0" i="0" u="none" strike="noStrike" kern="1200" cap="none" spc="0" normalizeH="0" baseline="0" noProof="0" dirty="0">
                <a:ln>
                  <a:noFill/>
                </a:ln>
                <a:solidFill>
                  <a:srgbClr val="C00000"/>
                </a:solidFill>
                <a:effectLst/>
                <a:uLnTx/>
                <a:uFillTx/>
                <a:latin typeface="Calibri"/>
                <a:ea typeface="+mn-ea"/>
                <a:cs typeface="+mn-cs"/>
              </a:rPr>
              <a:t>Comm</a:t>
            </a:r>
            <a:r>
              <a:rPr kumimoji="0" lang="da-DK" sz="6000" b="0" i="0" u="none" strike="noStrike" kern="1200" cap="none" spc="0" normalizeH="0" baseline="0" noProof="0" dirty="0">
                <a:ln>
                  <a:noFill/>
                </a:ln>
                <a:solidFill>
                  <a:prstClr val="white"/>
                </a:solidFill>
                <a:effectLst/>
                <a:uLnTx/>
                <a:uFillTx/>
                <a:latin typeface="Calibri"/>
                <a:ea typeface="+mn-ea"/>
                <a:cs typeface="+mn-cs"/>
              </a:rPr>
              <a:t>on</a:t>
            </a:r>
            <a:r>
              <a:rPr kumimoji="0" lang="da-DK" sz="6000" b="0" i="0" u="none" strike="noStrike" kern="1200" cap="none" spc="0" normalizeH="0" baseline="0" noProof="0" dirty="0">
                <a:ln>
                  <a:noFill/>
                </a:ln>
                <a:solidFill>
                  <a:srgbClr val="C00000"/>
                </a:solidFill>
                <a:effectLst/>
                <a:uLnTx/>
                <a:uFillTx/>
                <a:latin typeface="Calibri"/>
                <a:ea typeface="+mn-ea"/>
                <a:cs typeface="+mn-cs"/>
              </a:rPr>
              <a:t> </a:t>
            </a:r>
            <a:r>
              <a:rPr kumimoji="0" lang="da-DK" sz="6000" b="0" i="0" u="none" strike="noStrike" kern="1200" cap="none" spc="0" normalizeH="0" baseline="0" noProof="0" dirty="0" err="1">
                <a:ln>
                  <a:noFill/>
                </a:ln>
                <a:solidFill>
                  <a:prstClr val="white"/>
                </a:solidFill>
                <a:effectLst/>
                <a:uLnTx/>
                <a:uFillTx/>
                <a:latin typeface="Calibri"/>
                <a:ea typeface="+mn-ea"/>
                <a:cs typeface="+mn-cs"/>
              </a:rPr>
              <a:t>perceived</a:t>
            </a:r>
            <a:r>
              <a:rPr kumimoji="0" lang="da-DK" sz="6000" b="0" i="0" u="none" strike="noStrike" kern="1200" cap="none" spc="0" normalizeH="0" baseline="0" noProof="0" dirty="0">
                <a:ln>
                  <a:noFill/>
                </a:ln>
                <a:solidFill>
                  <a:prstClr val="white"/>
                </a:solidFill>
                <a:effectLst/>
                <a:uLnTx/>
                <a:uFillTx/>
                <a:latin typeface="Calibri"/>
                <a:ea typeface="+mn-ea"/>
                <a:cs typeface="+mn-cs"/>
              </a:rPr>
              <a:t> </a:t>
            </a:r>
            <a:r>
              <a:rPr kumimoji="0" lang="da-DK" sz="6000" b="0" i="0" u="none" strike="noStrike" kern="1200" cap="none" spc="0" normalizeH="0" baseline="0" noProof="0" dirty="0" err="1">
                <a:ln>
                  <a:noFill/>
                </a:ln>
                <a:solidFill>
                  <a:prstClr val="white"/>
                </a:solidFill>
                <a:effectLst/>
                <a:uLnTx/>
                <a:uFillTx/>
                <a:latin typeface="Calibri"/>
                <a:ea typeface="+mn-ea"/>
                <a:cs typeface="+mn-cs"/>
              </a:rPr>
              <a:t>ch</a:t>
            </a:r>
            <a:r>
              <a:rPr kumimoji="0" lang="da-DK" sz="6000" b="0" i="0" u="none" strike="noStrike" kern="1200" cap="none" spc="0" normalizeH="0" baseline="0" noProof="0" dirty="0" err="1">
                <a:ln>
                  <a:noFill/>
                </a:ln>
                <a:solidFill>
                  <a:srgbClr val="C00000"/>
                </a:solidFill>
                <a:effectLst/>
                <a:uLnTx/>
                <a:uFillTx/>
                <a:latin typeface="Calibri"/>
                <a:ea typeface="+mn-ea"/>
                <a:cs typeface="+mn-cs"/>
              </a:rPr>
              <a:t>allenge</a:t>
            </a:r>
            <a:endParaRPr kumimoji="0" lang="da-DK" sz="6000" b="0" i="0" u="none" strike="noStrike" kern="1200" cap="none" spc="0" normalizeH="0" baseline="0" noProof="0" dirty="0">
              <a:ln>
                <a:noFill/>
              </a:ln>
              <a:solidFill>
                <a:srgbClr val="C00000"/>
              </a:solidFill>
              <a:effectLst/>
              <a:uLnTx/>
              <a:uFillTx/>
              <a:latin typeface="Calibri"/>
              <a:ea typeface="+mn-ea"/>
              <a:cs typeface="+mn-cs"/>
            </a:endParaRPr>
          </a:p>
        </p:txBody>
      </p:sp>
    </p:spTree>
    <p:extLst>
      <p:ext uri="{BB962C8B-B14F-4D97-AF65-F5344CB8AC3E}">
        <p14:creationId xmlns:p14="http://schemas.microsoft.com/office/powerpoint/2010/main" val="3584569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634082"/>
          </a:xfrm>
        </p:spPr>
        <p:txBody>
          <a:bodyPr>
            <a:normAutofit fontScale="90000"/>
          </a:bodyPr>
          <a:lstStyle/>
          <a:p>
            <a:r>
              <a:rPr lang="da-DK" dirty="0"/>
              <a:t>The Life IP: the </a:t>
            </a:r>
            <a:r>
              <a:rPr lang="da-DK" dirty="0" err="1"/>
              <a:t>process</a:t>
            </a:r>
            <a:r>
              <a:rPr lang="da-DK" dirty="0"/>
              <a:t> 2</a:t>
            </a:r>
          </a:p>
        </p:txBody>
      </p:sp>
      <p:sp>
        <p:nvSpPr>
          <p:cNvPr id="3" name="Rektangel 2"/>
          <p:cNvSpPr/>
          <p:nvPr/>
        </p:nvSpPr>
        <p:spPr>
          <a:xfrm>
            <a:off x="611560" y="1052736"/>
            <a:ext cx="8075240" cy="5726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Desk</a:t>
            </a:r>
            <a:r>
              <a:rPr kumimoji="0" lang="da-DK" sz="1800" b="0" i="0" u="none" strike="noStrike" kern="1200" cap="none" spc="0" normalizeH="0" baseline="0" noProof="0" dirty="0">
                <a:ln>
                  <a:noFill/>
                </a:ln>
                <a:solidFill>
                  <a:prstClr val="black"/>
                </a:solidFill>
                <a:effectLst/>
                <a:uLnTx/>
                <a:uFillTx/>
                <a:latin typeface="Calibri"/>
                <a:ea typeface="+mn-ea"/>
                <a:cs typeface="+mn-cs"/>
              </a:rPr>
              <a:t> research: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thorough</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analysis</a:t>
            </a:r>
            <a:r>
              <a:rPr kumimoji="0" lang="da-DK" sz="1800" b="0" i="0" u="none" strike="noStrike" kern="1200" cap="none" spc="0" normalizeH="0" baseline="0" noProof="0" dirty="0">
                <a:ln>
                  <a:noFill/>
                </a:ln>
                <a:solidFill>
                  <a:prstClr val="black"/>
                </a:solidFill>
                <a:effectLst/>
                <a:uLnTx/>
                <a:uFillTx/>
                <a:latin typeface="Calibri"/>
                <a:ea typeface="+mn-ea"/>
                <a:cs typeface="+mn-cs"/>
              </a:rPr>
              <a:t> of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existing</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climate</a:t>
            </a:r>
            <a:r>
              <a:rPr kumimoji="0" lang="da-DK" sz="1800" b="0" i="0" u="none" strike="noStrike" kern="1200" cap="none" spc="0" normalizeH="0" baseline="0" noProof="0" dirty="0">
                <a:ln>
                  <a:noFill/>
                </a:ln>
                <a:solidFill>
                  <a:prstClr val="black"/>
                </a:solidFill>
                <a:effectLst/>
                <a:uLnTx/>
                <a:uFillTx/>
                <a:latin typeface="Calibri"/>
                <a:ea typeface="+mn-ea"/>
                <a:cs typeface="+mn-cs"/>
              </a:rPr>
              <a:t> adaptation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strategies</a:t>
            </a:r>
            <a:endParaRPr kumimoji="0" lang="da-DK"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0" name="Billede 9"/>
          <p:cNvPicPr>
            <a:picLocks noChangeAspect="1"/>
          </p:cNvPicPr>
          <p:nvPr/>
        </p:nvPicPr>
        <p:blipFill>
          <a:blip r:embed="rId2"/>
          <a:stretch>
            <a:fillRect/>
          </a:stretch>
        </p:blipFill>
        <p:spPr>
          <a:xfrm>
            <a:off x="1691680" y="1758671"/>
            <a:ext cx="5992597" cy="4296358"/>
          </a:xfrm>
          <a:prstGeom prst="rect">
            <a:avLst/>
          </a:prstGeom>
        </p:spPr>
      </p:pic>
    </p:spTree>
    <p:extLst>
      <p:ext uri="{BB962C8B-B14F-4D97-AF65-F5344CB8AC3E}">
        <p14:creationId xmlns:p14="http://schemas.microsoft.com/office/powerpoint/2010/main" val="29096649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The Life IP: the </a:t>
            </a:r>
            <a:r>
              <a:rPr lang="da-DK" dirty="0" err="1"/>
              <a:t>process</a:t>
            </a:r>
            <a:r>
              <a:rPr lang="da-DK" dirty="0"/>
              <a:t> 1</a:t>
            </a:r>
          </a:p>
        </p:txBody>
      </p:sp>
      <p:sp>
        <p:nvSpPr>
          <p:cNvPr id="3" name="Rektangel 2"/>
          <p:cNvSpPr/>
          <p:nvPr/>
        </p:nvSpPr>
        <p:spPr>
          <a:xfrm>
            <a:off x="611560" y="1417638"/>
            <a:ext cx="8075240" cy="129128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How to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square</a:t>
            </a:r>
            <a:r>
              <a:rPr kumimoji="0" lang="da-DK" sz="1800" b="0" i="0" u="none" strike="noStrike" kern="1200" cap="none" spc="0" normalizeH="0" baseline="0" noProof="0" dirty="0">
                <a:ln>
                  <a:noFill/>
                </a:ln>
                <a:solidFill>
                  <a:prstClr val="black"/>
                </a:solidFill>
                <a:effectLst/>
                <a:uLnTx/>
                <a:uFillTx/>
                <a:latin typeface="Calibri"/>
                <a:ea typeface="+mn-ea"/>
                <a:cs typeface="+mn-cs"/>
              </a:rPr>
              <a:t> the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circle</a:t>
            </a:r>
            <a:r>
              <a:rPr kumimoji="0" lang="da-DK" sz="1800" b="0" i="0" u="none" strike="noStrike" kern="1200" cap="none" spc="0" normalizeH="0" baseline="0" noProof="0" dirty="0">
                <a:ln>
                  <a:noFill/>
                </a:ln>
                <a:solidFill>
                  <a:prstClr val="black"/>
                </a:solidFill>
                <a:effectLst/>
                <a:uLnTx/>
                <a:uFillTx/>
                <a:latin typeface="Calibri"/>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A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bottom</a:t>
            </a:r>
            <a:r>
              <a:rPr kumimoji="0" lang="da-DK" sz="1800" b="0" i="0" u="none" strike="noStrike" kern="1200" cap="none" spc="0" normalizeH="0" baseline="0" noProof="0" dirty="0">
                <a:ln>
                  <a:noFill/>
                </a:ln>
                <a:solidFill>
                  <a:prstClr val="black"/>
                </a:solidFill>
                <a:effectLst/>
                <a:uLnTx/>
                <a:uFillTx/>
                <a:latin typeface="Calibri"/>
                <a:ea typeface="+mn-ea"/>
                <a:cs typeface="+mn-cs"/>
              </a:rPr>
              <a:t>-up approach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comprising</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local</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srgbClr val="FF0000"/>
                </a:solidFill>
                <a:effectLst/>
                <a:uLnTx/>
                <a:uFillTx/>
                <a:latin typeface="Calibri"/>
                <a:ea typeface="+mn-ea"/>
                <a:cs typeface="+mn-cs"/>
              </a:rPr>
              <a:t>political</a:t>
            </a:r>
            <a:r>
              <a:rPr kumimoji="0" lang="da-DK" sz="1800" b="0" i="0" u="none" strike="noStrike" kern="1200" cap="none" spc="0" normalizeH="0" baseline="0" noProof="0" dirty="0">
                <a:ln>
                  <a:noFill/>
                </a:ln>
                <a:solidFill>
                  <a:srgbClr val="FF0000"/>
                </a:solidFill>
                <a:effectLst/>
                <a:uLnTx/>
                <a:uFillTx/>
                <a:latin typeface="Calibri"/>
                <a:ea typeface="+mn-ea"/>
                <a:cs typeface="+mn-cs"/>
              </a:rPr>
              <a:t> </a:t>
            </a:r>
            <a:r>
              <a:rPr kumimoji="0" lang="da-DK" sz="1800" b="0" i="0" u="none" strike="noStrike" kern="1200" cap="none" spc="0" normalizeH="0" baseline="0" noProof="0" dirty="0" err="1">
                <a:ln>
                  <a:noFill/>
                </a:ln>
                <a:solidFill>
                  <a:srgbClr val="FF0000"/>
                </a:solidFill>
                <a:effectLst/>
                <a:uLnTx/>
                <a:uFillTx/>
                <a:latin typeface="Calibri"/>
                <a:ea typeface="+mn-ea"/>
                <a:cs typeface="+mn-cs"/>
              </a:rPr>
              <a:t>approval</a:t>
            </a:r>
            <a:r>
              <a:rPr kumimoji="0" lang="da-DK" sz="1800" b="0" i="0" u="none" strike="noStrike" kern="1200" cap="none" spc="0" normalizeH="0" baseline="0" noProof="0" dirty="0">
                <a:ln>
                  <a:noFill/>
                </a:ln>
                <a:solidFill>
                  <a:srgbClr val="FF0000"/>
                </a:solidFill>
                <a:effectLst/>
                <a:uLnTx/>
                <a:uFillTx/>
                <a:latin typeface="Calibri"/>
                <a:ea typeface="+mn-ea"/>
                <a:cs typeface="+mn-cs"/>
              </a:rPr>
              <a:t>, </a:t>
            </a:r>
            <a:r>
              <a:rPr kumimoji="0" lang="da-DK" sz="1800" b="0" i="0" u="none" strike="noStrike" kern="1200" cap="none" spc="0" normalizeH="0" baseline="0" noProof="0" dirty="0" err="1">
                <a:ln>
                  <a:noFill/>
                </a:ln>
                <a:solidFill>
                  <a:srgbClr val="FF0000"/>
                </a:solidFill>
                <a:effectLst/>
                <a:uLnTx/>
                <a:uFillTx/>
                <a:latin typeface="Calibri"/>
                <a:ea typeface="+mn-ea"/>
                <a:cs typeface="+mn-cs"/>
              </a:rPr>
              <a:t>needs</a:t>
            </a:r>
            <a:r>
              <a:rPr kumimoji="0" lang="da-DK" sz="1800" b="0" i="0" u="none" strike="noStrike" kern="1200" cap="none" spc="0" normalizeH="0" baseline="0" noProof="0" dirty="0">
                <a:ln>
                  <a:noFill/>
                </a:ln>
                <a:solidFill>
                  <a:srgbClr val="FF0000"/>
                </a:solidFill>
                <a:effectLst/>
                <a:uLnTx/>
                <a:uFillTx/>
                <a:latin typeface="Calibri"/>
                <a:ea typeface="+mn-ea"/>
                <a:cs typeface="+mn-cs"/>
              </a:rPr>
              <a:t>, and visions </a:t>
            </a:r>
            <a:r>
              <a:rPr kumimoji="0" lang="da-DK" sz="1800" b="0" i="0" u="none" strike="noStrike" kern="1200" cap="none" spc="0" normalizeH="0" baseline="0" noProof="0" dirty="0">
                <a:ln>
                  <a:noFill/>
                </a:ln>
                <a:solidFill>
                  <a:prstClr val="black"/>
                </a:solidFill>
                <a:effectLst/>
                <a:uLnTx/>
                <a:uFillTx/>
                <a:latin typeface="Calibri"/>
                <a:ea typeface="+mn-ea"/>
                <a:cs typeface="+mn-cs"/>
              </a:rPr>
              <a:t>with</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da-DK" sz="1800" b="0" i="0" u="none" strike="noStrike" kern="1200" cap="none" spc="0" normalizeH="0" baseline="0" noProof="0" dirty="0" err="1">
                <a:ln>
                  <a:noFill/>
                </a:ln>
                <a:solidFill>
                  <a:srgbClr val="FF0000"/>
                </a:solidFill>
                <a:effectLst/>
                <a:uLnTx/>
                <a:uFillTx/>
                <a:latin typeface="Calibri"/>
                <a:ea typeface="+mn-ea"/>
                <a:cs typeface="+mn-cs"/>
              </a:rPr>
              <a:t>Requirements</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according</a:t>
            </a:r>
            <a:r>
              <a:rPr kumimoji="0" lang="da-DK" sz="1800" b="0" i="0" u="none" strike="noStrike" kern="1200" cap="none" spc="0" normalizeH="0" baseline="0" noProof="0" dirty="0">
                <a:ln>
                  <a:noFill/>
                </a:ln>
                <a:solidFill>
                  <a:prstClr val="black"/>
                </a:solidFill>
                <a:effectLst/>
                <a:uLnTx/>
                <a:uFillTx/>
                <a:latin typeface="Calibri"/>
                <a:ea typeface="+mn-ea"/>
                <a:cs typeface="+mn-cs"/>
              </a:rPr>
              <a:t> to Guidelines and EU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Commission</a:t>
            </a:r>
            <a:r>
              <a:rPr kumimoji="0" lang="da-DK" sz="1800" b="0" i="0" u="none" strike="noStrike" kern="1200" cap="none" spc="0" normalizeH="0" baseline="0" noProof="0" dirty="0">
                <a:ln>
                  <a:noFill/>
                </a:ln>
                <a:solidFill>
                  <a:prstClr val="black"/>
                </a:solidFill>
                <a:effectLst/>
                <a:uLnTx/>
                <a:uFillTx/>
                <a:latin typeface="Calibri"/>
                <a:ea typeface="+mn-ea"/>
                <a:cs typeface="+mn-cs"/>
              </a:rPr>
              <a:t> with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And </a:t>
            </a:r>
            <a:r>
              <a:rPr kumimoji="0" lang="da-DK" sz="1800" b="0" i="0" u="none" strike="noStrike" kern="1200" cap="none" spc="0" normalizeH="0" baseline="0" noProof="0" dirty="0" err="1">
                <a:ln>
                  <a:noFill/>
                </a:ln>
                <a:solidFill>
                  <a:srgbClr val="FF0000"/>
                </a:solidFill>
                <a:effectLst/>
                <a:uLnTx/>
                <a:uFillTx/>
                <a:latin typeface="Calibri"/>
                <a:ea typeface="+mn-ea"/>
                <a:cs typeface="+mn-cs"/>
              </a:rPr>
              <a:t>technical</a:t>
            </a:r>
            <a:r>
              <a:rPr kumimoji="0" lang="da-DK" sz="1800" b="0" i="0" u="none" strike="noStrike" kern="1200" cap="none" spc="0" normalizeH="0" baseline="0" noProof="0" dirty="0">
                <a:ln>
                  <a:noFill/>
                </a:ln>
                <a:solidFill>
                  <a:srgbClr val="FF0000"/>
                </a:solidFill>
                <a:effectLst/>
                <a:uLnTx/>
                <a:uFillTx/>
                <a:latin typeface="Calibri"/>
                <a:ea typeface="+mn-ea"/>
                <a:cs typeface="+mn-cs"/>
              </a:rPr>
              <a:t>  design </a:t>
            </a:r>
            <a:r>
              <a:rPr kumimoji="0" lang="da-DK" sz="1800" b="0" i="0" u="none" strike="noStrike" kern="1200" cap="none" spc="0" normalizeH="0" baseline="0" noProof="0" dirty="0">
                <a:ln>
                  <a:noFill/>
                </a:ln>
                <a:solidFill>
                  <a:prstClr val="black"/>
                </a:solidFill>
                <a:effectLst/>
                <a:uLnTx/>
                <a:uFillTx/>
                <a:latin typeface="Calibri"/>
                <a:ea typeface="+mn-ea"/>
                <a:cs typeface="+mn-cs"/>
              </a:rPr>
              <a:t>– the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application</a:t>
            </a:r>
            <a:r>
              <a:rPr kumimoji="0" lang="da-DK" sz="1800" b="0" i="0" u="none" strike="noStrike" kern="1200" cap="none" spc="0" normalizeH="0" baseline="0" noProof="0" dirty="0">
                <a:ln>
                  <a:noFill/>
                </a:ln>
                <a:solidFill>
                  <a:prstClr val="black"/>
                </a:solidFill>
                <a:effectLst/>
                <a:uLnTx/>
                <a:uFillTx/>
                <a:latin typeface="Calibri"/>
                <a:ea typeface="+mn-ea"/>
                <a:cs typeface="+mn-cs"/>
              </a:rPr>
              <a:t> and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its</a:t>
            </a:r>
            <a:r>
              <a:rPr kumimoji="0" lang="da-DK" sz="1800" b="0" i="0" u="none" strike="noStrike" kern="1200" cap="none" spc="0" normalizeH="0" baseline="0" noProof="0" dirty="0">
                <a:ln>
                  <a:noFill/>
                </a:ln>
                <a:solidFill>
                  <a:prstClr val="black"/>
                </a:solidFill>
                <a:effectLst/>
                <a:uLnTx/>
                <a:uFillTx/>
                <a:latin typeface="Calibri"/>
                <a:ea typeface="+mn-ea"/>
                <a:cs typeface="+mn-cs"/>
              </a:rPr>
              <a:t> format</a:t>
            </a:r>
          </a:p>
        </p:txBody>
      </p:sp>
      <p:pic>
        <p:nvPicPr>
          <p:cNvPr id="5" name="Billede 4"/>
          <p:cNvPicPr>
            <a:picLocks noChangeAspect="1"/>
          </p:cNvPicPr>
          <p:nvPr/>
        </p:nvPicPr>
        <p:blipFill>
          <a:blip r:embed="rId2"/>
          <a:stretch>
            <a:fillRect/>
          </a:stretch>
        </p:blipFill>
        <p:spPr>
          <a:xfrm>
            <a:off x="133024" y="2858248"/>
            <a:ext cx="2642460" cy="1704195"/>
          </a:xfrm>
          <a:prstGeom prst="rect">
            <a:avLst/>
          </a:prstGeom>
        </p:spPr>
      </p:pic>
      <p:pic>
        <p:nvPicPr>
          <p:cNvPr id="6" name="Billede 5"/>
          <p:cNvPicPr>
            <a:picLocks noChangeAspect="1"/>
          </p:cNvPicPr>
          <p:nvPr/>
        </p:nvPicPr>
        <p:blipFill>
          <a:blip r:embed="rId3"/>
          <a:stretch>
            <a:fillRect/>
          </a:stretch>
        </p:blipFill>
        <p:spPr>
          <a:xfrm>
            <a:off x="2927317" y="2858248"/>
            <a:ext cx="3084843" cy="1731414"/>
          </a:xfrm>
          <a:prstGeom prst="rect">
            <a:avLst/>
          </a:prstGeom>
        </p:spPr>
      </p:pic>
      <p:pic>
        <p:nvPicPr>
          <p:cNvPr id="7" name="Billede 6"/>
          <p:cNvPicPr>
            <a:picLocks noChangeAspect="1"/>
          </p:cNvPicPr>
          <p:nvPr/>
        </p:nvPicPr>
        <p:blipFill>
          <a:blip r:embed="rId4"/>
          <a:stretch>
            <a:fillRect/>
          </a:stretch>
        </p:blipFill>
        <p:spPr>
          <a:xfrm>
            <a:off x="6156176" y="2858248"/>
            <a:ext cx="2884701" cy="1862422"/>
          </a:xfrm>
          <a:prstGeom prst="rect">
            <a:avLst/>
          </a:prstGeom>
        </p:spPr>
      </p:pic>
      <p:sp>
        <p:nvSpPr>
          <p:cNvPr id="8" name="Rektangel 7"/>
          <p:cNvSpPr/>
          <p:nvPr/>
        </p:nvSpPr>
        <p:spPr>
          <a:xfrm>
            <a:off x="1331640" y="4698221"/>
            <a:ext cx="4680520" cy="129128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Four</a:t>
            </a:r>
            <a:r>
              <a:rPr kumimoji="0" lang="da-DK" sz="1800" b="0" i="0" u="none" strike="noStrike" kern="1200" cap="none" spc="0" normalizeH="0" baseline="0" noProof="0" dirty="0">
                <a:ln>
                  <a:noFill/>
                </a:ln>
                <a:solidFill>
                  <a:prstClr val="black"/>
                </a:solidFill>
                <a:effectLst/>
                <a:uLnTx/>
                <a:uFillTx/>
                <a:latin typeface="Calibri"/>
                <a:ea typeface="+mn-ea"/>
                <a:cs typeface="+mn-cs"/>
              </a:rPr>
              <a:t> workshops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between</a:t>
            </a:r>
            <a:r>
              <a:rPr kumimoji="0" lang="da-DK" sz="1800" b="0" i="0" u="none" strike="noStrike" kern="1200" cap="none" spc="0" normalizeH="0" baseline="0" noProof="0" dirty="0">
                <a:ln>
                  <a:noFill/>
                </a:ln>
                <a:solidFill>
                  <a:prstClr val="black"/>
                </a:solidFill>
                <a:effectLst/>
                <a:uLnTx/>
                <a:uFillTx/>
                <a:latin typeface="Calibri"/>
                <a:ea typeface="+mn-ea"/>
                <a:cs typeface="+mn-cs"/>
              </a:rPr>
              <a:t> all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stakeholders</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1 prior to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Concept</a:t>
            </a:r>
            <a:r>
              <a:rPr kumimoji="0" lang="da-DK" sz="1800" b="0" i="0" u="none" strike="noStrike" kern="1200" cap="none" spc="0" normalizeH="0" baseline="0" noProof="0" dirty="0">
                <a:ln>
                  <a:noFill/>
                </a:ln>
                <a:solidFill>
                  <a:prstClr val="black"/>
                </a:solidFill>
                <a:effectLst/>
                <a:uLnTx/>
                <a:uFillTx/>
                <a:latin typeface="Calibri"/>
                <a:ea typeface="+mn-ea"/>
                <a:cs typeface="+mn-cs"/>
              </a:rPr>
              <a:t> Note,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2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between</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Concept</a:t>
            </a:r>
            <a:r>
              <a:rPr kumimoji="0" lang="da-DK" sz="1800" b="0" i="0" u="none" strike="noStrike" kern="1200" cap="none" spc="0" normalizeH="0" baseline="0" noProof="0" dirty="0">
                <a:ln>
                  <a:noFill/>
                </a:ln>
                <a:solidFill>
                  <a:prstClr val="black"/>
                </a:solidFill>
                <a:effectLst/>
                <a:uLnTx/>
                <a:uFillTx/>
                <a:latin typeface="Calibri"/>
                <a:ea typeface="+mn-ea"/>
                <a:cs typeface="+mn-cs"/>
              </a:rPr>
              <a:t> Note and final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application</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1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after</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negotiations</a:t>
            </a:r>
            <a:r>
              <a:rPr kumimoji="0" lang="da-DK" sz="1800" b="0" i="0" u="none" strike="noStrike" kern="1200" cap="none" spc="0" normalizeH="0" baseline="0" noProof="0" dirty="0">
                <a:ln>
                  <a:noFill/>
                </a:ln>
                <a:solidFill>
                  <a:prstClr val="black"/>
                </a:solidFill>
                <a:effectLst/>
                <a:uLnTx/>
                <a:uFillTx/>
                <a:latin typeface="Calibri"/>
                <a:ea typeface="+mn-ea"/>
                <a:cs typeface="+mn-cs"/>
              </a:rPr>
              <a:t> with the EC</a:t>
            </a:r>
          </a:p>
        </p:txBody>
      </p:sp>
    </p:spTree>
    <p:extLst>
      <p:ext uri="{BB962C8B-B14F-4D97-AF65-F5344CB8AC3E}">
        <p14:creationId xmlns:p14="http://schemas.microsoft.com/office/powerpoint/2010/main" val="5024948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solidFill>
                  <a:srgbClr val="C00000"/>
                </a:solidFill>
              </a:rPr>
              <a:t>The Life IP – </a:t>
            </a:r>
            <a:r>
              <a:rPr lang="da-DK" dirty="0" err="1">
                <a:solidFill>
                  <a:srgbClr val="C00000"/>
                </a:solidFill>
              </a:rPr>
              <a:t>why</a:t>
            </a:r>
            <a:r>
              <a:rPr lang="da-DK" dirty="0">
                <a:solidFill>
                  <a:srgbClr val="C00000"/>
                </a:solidFill>
              </a:rPr>
              <a:t>?</a:t>
            </a:r>
          </a:p>
        </p:txBody>
      </p:sp>
      <p:sp>
        <p:nvSpPr>
          <p:cNvPr id="3" name="Ellipse 2"/>
          <p:cNvSpPr/>
          <p:nvPr/>
        </p:nvSpPr>
        <p:spPr>
          <a:xfrm>
            <a:off x="179512" y="2132856"/>
            <a:ext cx="4248472" cy="382326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Sustainable</a:t>
            </a:r>
            <a:r>
              <a:rPr kumimoji="0" lang="da-DK" sz="1800" b="0" i="0" u="none" strike="noStrike" kern="1200" cap="none" spc="0" normalizeH="0" baseline="0" noProof="0" dirty="0">
                <a:ln>
                  <a:noFill/>
                </a:ln>
                <a:solidFill>
                  <a:prstClr val="black"/>
                </a:solidFill>
                <a:effectLst/>
                <a:uLnTx/>
                <a:uFillTx/>
                <a:latin typeface="Calibri"/>
                <a:ea typeface="+mn-ea"/>
                <a:cs typeface="+mn-cs"/>
              </a:rPr>
              <a:t> solutions to problems in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hydrological</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cycle</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Find solutions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across</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municipal</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boundaries</a:t>
            </a:r>
            <a:endParaRPr kumimoji="0" lang="da-DK"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Integrating</a:t>
            </a:r>
            <a:r>
              <a:rPr kumimoji="0" lang="da-DK" sz="1800" b="0" i="0" u="none" strike="noStrike" kern="1200" cap="none" spc="0" normalizeH="0" baseline="0" noProof="0" dirty="0">
                <a:ln>
                  <a:noFill/>
                </a:ln>
                <a:solidFill>
                  <a:prstClr val="black"/>
                </a:solidFill>
                <a:effectLst/>
                <a:uLnTx/>
                <a:uFillTx/>
                <a:latin typeface="Calibri"/>
                <a:ea typeface="+mn-ea"/>
                <a:cs typeface="+mn-cs"/>
              </a:rPr>
              <a:t> CCA plans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into</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municipal</a:t>
            </a:r>
            <a:r>
              <a:rPr kumimoji="0" lang="da-DK" sz="1800" b="0" i="0" u="none" strike="noStrike" kern="1200" cap="none" spc="0" normalizeH="0" baseline="0" noProof="0" dirty="0">
                <a:ln>
                  <a:noFill/>
                </a:ln>
                <a:solidFill>
                  <a:prstClr val="black"/>
                </a:solidFill>
                <a:effectLst/>
                <a:uLnTx/>
                <a:uFillTx/>
                <a:latin typeface="Calibri"/>
                <a:ea typeface="+mn-ea"/>
                <a:cs typeface="+mn-cs"/>
              </a:rPr>
              <a:t> plans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Develop</a:t>
            </a:r>
            <a:r>
              <a:rPr kumimoji="0" lang="da-DK" sz="1800" b="0" i="0" u="none" strike="noStrike" kern="1200" cap="none" spc="0" normalizeH="0" baseline="0" noProof="0" dirty="0">
                <a:ln>
                  <a:noFill/>
                </a:ln>
                <a:solidFill>
                  <a:prstClr val="black"/>
                </a:solidFill>
                <a:effectLst/>
                <a:uLnTx/>
                <a:uFillTx/>
                <a:latin typeface="Calibri"/>
                <a:ea typeface="+mn-ea"/>
                <a:cs typeface="+mn-cs"/>
              </a:rPr>
              <a:t> CCA plans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Cooperation</a:t>
            </a:r>
            <a:r>
              <a:rPr kumimoji="0" lang="da-DK" sz="1800" b="0" i="0" u="none" strike="noStrike" kern="1200" cap="none" spc="0" normalizeH="0" baseline="0" noProof="0" dirty="0">
                <a:ln>
                  <a:noFill/>
                </a:ln>
                <a:solidFill>
                  <a:prstClr val="black"/>
                </a:solidFill>
                <a:effectLst/>
                <a:uLnTx/>
                <a:uFillTx/>
                <a:latin typeface="Calibri"/>
                <a:ea typeface="+mn-ea"/>
                <a:cs typeface="+mn-cs"/>
              </a:rPr>
              <a:t> –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horisontically</a:t>
            </a:r>
            <a:r>
              <a:rPr kumimoji="0" lang="da-DK" sz="1800" b="0" i="0" u="none" strike="noStrike" kern="1200" cap="none" spc="0" normalizeH="0" baseline="0" noProof="0" dirty="0">
                <a:ln>
                  <a:noFill/>
                </a:ln>
                <a:solidFill>
                  <a:prstClr val="black"/>
                </a:solidFill>
                <a:effectLst/>
                <a:uLnTx/>
                <a:uFillTx/>
                <a:latin typeface="Calibri"/>
                <a:ea typeface="+mn-ea"/>
                <a:cs typeface="+mn-cs"/>
              </a:rPr>
              <a:t> and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vertically</a:t>
            </a:r>
            <a:endParaRPr kumimoji="0" lang="da-DK"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Analyses, scenarios…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Business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development</a:t>
            </a:r>
            <a:endParaRPr kumimoji="0" lang="da-DK"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Rektangel 5"/>
          <p:cNvSpPr/>
          <p:nvPr/>
        </p:nvSpPr>
        <p:spPr>
          <a:xfrm>
            <a:off x="611560" y="1268760"/>
            <a:ext cx="3240360" cy="72494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The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Needs</a:t>
            </a:r>
            <a:r>
              <a:rPr kumimoji="0" lang="da-DK" sz="1800" b="0" i="0" u="none" strike="noStrike" kern="1200" cap="none" spc="0" normalizeH="0" baseline="0" noProof="0" dirty="0">
                <a:ln>
                  <a:noFill/>
                </a:ln>
                <a:solidFill>
                  <a:prstClr val="black"/>
                </a:solidFill>
                <a:effectLst/>
                <a:uLnTx/>
                <a:uFillTx/>
                <a:latin typeface="Calibri"/>
                <a:ea typeface="+mn-ea"/>
                <a:cs typeface="+mn-cs"/>
              </a:rPr>
              <a:t> of Local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Autorities</a:t>
            </a:r>
            <a:endParaRPr kumimoji="0" lang="da-DK"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Ellipse 7"/>
          <p:cNvSpPr/>
          <p:nvPr/>
        </p:nvSpPr>
        <p:spPr>
          <a:xfrm>
            <a:off x="4716016" y="1993703"/>
            <a:ext cx="4320480" cy="3962416"/>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Climate</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resilient</a:t>
            </a:r>
            <a:r>
              <a:rPr kumimoji="0" lang="da-DK" sz="1800" b="0" i="0" u="none" strike="noStrike" kern="1200" cap="none" spc="0" normalizeH="0" baseline="0" noProof="0" dirty="0">
                <a:ln>
                  <a:noFill/>
                </a:ln>
                <a:solidFill>
                  <a:prstClr val="black"/>
                </a:solidFill>
                <a:effectLst/>
                <a:uLnTx/>
                <a:uFillTx/>
                <a:latin typeface="Calibri"/>
                <a:ea typeface="+mn-ea"/>
                <a:cs typeface="+mn-cs"/>
              </a:rPr>
              <a:t> Europe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Implement</a:t>
            </a:r>
            <a:r>
              <a:rPr kumimoji="0" lang="da-DK" sz="1800" b="0" i="0" u="none" strike="noStrike" kern="1200" cap="none" spc="0" normalizeH="0" baseline="0" noProof="0" dirty="0">
                <a:ln>
                  <a:noFill/>
                </a:ln>
                <a:solidFill>
                  <a:prstClr val="black"/>
                </a:solidFill>
                <a:effectLst/>
                <a:uLnTx/>
                <a:uFillTx/>
                <a:latin typeface="Calibri"/>
                <a:ea typeface="+mn-ea"/>
                <a:cs typeface="+mn-cs"/>
              </a:rPr>
              <a:t> CCA plans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Transfer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results</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methods</a:t>
            </a:r>
            <a:r>
              <a:rPr kumimoji="0" lang="da-DK" sz="1800" b="0" i="0" u="none" strike="noStrike" kern="1200" cap="none" spc="0" normalizeH="0" baseline="0" noProof="0" dirty="0">
                <a:ln>
                  <a:noFill/>
                </a:ln>
                <a:solidFill>
                  <a:prstClr val="black"/>
                </a:solidFill>
                <a:effectLst/>
                <a:uLnTx/>
                <a:uFillTx/>
                <a:latin typeface="Calibri"/>
                <a:ea typeface="+mn-ea"/>
                <a:cs typeface="+mn-cs"/>
              </a:rPr>
              <a:t> to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other</a:t>
            </a:r>
            <a:r>
              <a:rPr kumimoji="0" lang="da-DK" sz="1800" b="0" i="0" u="none" strike="noStrike" kern="1200" cap="none" spc="0" normalizeH="0" baseline="0" noProof="0" dirty="0">
                <a:ln>
                  <a:noFill/>
                </a:ln>
                <a:solidFill>
                  <a:prstClr val="black"/>
                </a:solidFill>
                <a:effectLst/>
                <a:uLnTx/>
                <a:uFillTx/>
                <a:latin typeface="Calibri"/>
                <a:ea typeface="+mn-ea"/>
                <a:cs typeface="+mn-cs"/>
              </a:rPr>
              <a:t> European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areas</a:t>
            </a:r>
            <a:endParaRPr kumimoji="0" lang="da-DK"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Synergies</a:t>
            </a:r>
            <a:r>
              <a:rPr kumimoji="0" lang="da-DK" sz="1800" b="0" i="0" u="none" strike="noStrike" kern="1200" cap="none" spc="0" normalizeH="0" baseline="0" noProof="0" dirty="0">
                <a:ln>
                  <a:noFill/>
                </a:ln>
                <a:solidFill>
                  <a:prstClr val="black"/>
                </a:solidFill>
                <a:effectLst/>
                <a:uLnTx/>
                <a:uFillTx/>
                <a:latin typeface="Calibri"/>
                <a:ea typeface="+mn-ea"/>
                <a:cs typeface="+mn-cs"/>
              </a:rPr>
              <a:t> with: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environment</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biodiversity</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turism</a:t>
            </a:r>
            <a:r>
              <a:rPr kumimoji="0" lang="da-DK" sz="1800" b="0" i="0" u="none" strike="noStrike" kern="1200" cap="none" spc="0" normalizeH="0" baseline="0" noProof="0" dirty="0">
                <a:ln>
                  <a:noFill/>
                </a:ln>
                <a:solidFill>
                  <a:prstClr val="black"/>
                </a:solidFill>
                <a:effectLst/>
                <a:uLnTx/>
                <a:uFillTx/>
                <a:latin typeface="Calibri"/>
                <a:ea typeface="+mn-ea"/>
                <a:cs typeface="+mn-cs"/>
              </a:rPr>
              <a:t>, business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development</a:t>
            </a:r>
            <a:endParaRPr kumimoji="0" lang="da-DK"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Complementary</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projects</a:t>
            </a:r>
            <a:endParaRPr kumimoji="0" lang="da-DK" sz="18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800" b="0" i="0" u="none" strike="noStrike" kern="1200" cap="none" spc="0" normalizeH="0" baseline="0" noProof="0" dirty="0" err="1">
                <a:ln>
                  <a:noFill/>
                </a:ln>
                <a:solidFill>
                  <a:prstClr val="black"/>
                </a:solidFill>
                <a:effectLst/>
                <a:uLnTx/>
                <a:uFillTx/>
                <a:latin typeface="Calibri"/>
                <a:ea typeface="+mn-ea"/>
                <a:cs typeface="+mn-cs"/>
              </a:rPr>
              <a:t>Capacity</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building</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education</a:t>
            </a:r>
            <a:r>
              <a:rPr kumimoji="0" lang="da-DK" sz="1800" b="0" i="0" u="none" strike="noStrike" kern="1200" cap="none" spc="0" normalizeH="0" baseline="0" noProof="0" dirty="0">
                <a:ln>
                  <a:noFill/>
                </a:ln>
                <a:solidFill>
                  <a:prstClr val="black"/>
                </a:solidFill>
                <a:effectLst/>
                <a:uLnTx/>
                <a:uFillTx/>
                <a:latin typeface="Calibri"/>
                <a:ea typeface="+mn-ea"/>
                <a:cs typeface="+mn-cs"/>
              </a:rPr>
              <a:t> </a:t>
            </a:r>
          </a:p>
        </p:txBody>
      </p:sp>
      <p:sp>
        <p:nvSpPr>
          <p:cNvPr id="9" name="Rektangel 8"/>
          <p:cNvSpPr/>
          <p:nvPr/>
        </p:nvSpPr>
        <p:spPr>
          <a:xfrm>
            <a:off x="5292080" y="1268760"/>
            <a:ext cx="2952328" cy="6480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800" b="0" i="0" u="none" strike="noStrike" kern="1200" cap="none" spc="0" normalizeH="0" baseline="0" noProof="0" dirty="0">
                <a:ln>
                  <a:noFill/>
                </a:ln>
                <a:solidFill>
                  <a:prstClr val="black"/>
                </a:solidFill>
                <a:effectLst/>
                <a:uLnTx/>
                <a:uFillTx/>
                <a:latin typeface="Calibri"/>
                <a:ea typeface="+mn-ea"/>
                <a:cs typeface="+mn-cs"/>
              </a:rPr>
              <a:t>EC </a:t>
            </a:r>
            <a:r>
              <a:rPr kumimoji="0" lang="da-DK" sz="1800" b="0" i="0" u="none" strike="noStrike" kern="1200" cap="none" spc="0" normalizeH="0" baseline="0" noProof="0" dirty="0" err="1">
                <a:ln>
                  <a:noFill/>
                </a:ln>
                <a:solidFill>
                  <a:prstClr val="black"/>
                </a:solidFill>
                <a:effectLst/>
                <a:uLnTx/>
                <a:uFillTx/>
                <a:latin typeface="Calibri"/>
                <a:ea typeface="+mn-ea"/>
                <a:cs typeface="+mn-cs"/>
              </a:rPr>
              <a:t>Requirements</a:t>
            </a:r>
            <a:r>
              <a:rPr kumimoji="0" lang="da-DK" sz="1800" b="0" i="0" u="none" strike="noStrike" kern="1200" cap="none" spc="0" normalizeH="0" baseline="0" noProof="0" dirty="0">
                <a:ln>
                  <a:noFill/>
                </a:ln>
                <a:solidFill>
                  <a:prstClr val="black"/>
                </a:solidFill>
                <a:effectLst/>
                <a:uLnTx/>
                <a:uFillTx/>
                <a:latin typeface="Calibri"/>
                <a:ea typeface="+mn-ea"/>
                <a:cs typeface="+mn-cs"/>
              </a:rPr>
              <a:t>/Guidelines</a:t>
            </a:r>
          </a:p>
        </p:txBody>
      </p:sp>
    </p:spTree>
    <p:extLst>
      <p:ext uri="{BB962C8B-B14F-4D97-AF65-F5344CB8AC3E}">
        <p14:creationId xmlns:p14="http://schemas.microsoft.com/office/powerpoint/2010/main" val="17937403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413792"/>
            <a:ext cx="8229600" cy="916441"/>
          </a:xfrm>
        </p:spPr>
        <p:txBody>
          <a:bodyPr>
            <a:normAutofit fontScale="90000"/>
          </a:bodyPr>
          <a:lstStyle/>
          <a:p>
            <a:r>
              <a:rPr lang="da-DK" sz="3200" b="1" dirty="0"/>
              <a:t>How to present a </a:t>
            </a:r>
            <a:r>
              <a:rPr lang="da-DK" sz="3200" b="1" dirty="0" err="1"/>
              <a:t>complex</a:t>
            </a:r>
            <a:r>
              <a:rPr lang="da-DK" sz="3200" b="1" dirty="0"/>
              <a:t> </a:t>
            </a:r>
            <a:r>
              <a:rPr lang="da-DK" sz="3200" b="1" dirty="0" err="1"/>
              <a:t>challenge</a:t>
            </a:r>
            <a:r>
              <a:rPr lang="da-DK" sz="3200" b="1" dirty="0"/>
              <a:t> in a ‘simple’ </a:t>
            </a:r>
            <a:r>
              <a:rPr lang="da-DK" sz="3200" b="1" dirty="0" err="1"/>
              <a:t>way</a:t>
            </a:r>
            <a:r>
              <a:rPr lang="da-DK" sz="3200" b="1" dirty="0"/>
              <a:t>: the overall </a:t>
            </a:r>
            <a:r>
              <a:rPr lang="da-DK" sz="3200" b="1" dirty="0" err="1"/>
              <a:t>concept</a:t>
            </a:r>
            <a:r>
              <a:rPr lang="da-DK" sz="3200" b="1" dirty="0"/>
              <a:t> – the matrix</a:t>
            </a:r>
          </a:p>
        </p:txBody>
      </p:sp>
      <p:pic>
        <p:nvPicPr>
          <p:cNvPr id="3" name="Billede 2"/>
          <p:cNvPicPr>
            <a:picLocks noChangeAspect="1"/>
          </p:cNvPicPr>
          <p:nvPr/>
        </p:nvPicPr>
        <p:blipFill>
          <a:blip r:embed="rId2"/>
          <a:stretch>
            <a:fillRect/>
          </a:stretch>
        </p:blipFill>
        <p:spPr>
          <a:xfrm>
            <a:off x="2159733" y="1472034"/>
            <a:ext cx="5580620" cy="4889396"/>
          </a:xfrm>
          <a:prstGeom prst="rect">
            <a:avLst/>
          </a:prstGeom>
        </p:spPr>
      </p:pic>
      <p:pic>
        <p:nvPicPr>
          <p:cNvPr id="5" name="Billede 4"/>
          <p:cNvPicPr>
            <a:picLocks noChangeAspect="1"/>
          </p:cNvPicPr>
          <p:nvPr/>
        </p:nvPicPr>
        <p:blipFill>
          <a:blip r:embed="rId3"/>
          <a:stretch>
            <a:fillRect/>
          </a:stretch>
        </p:blipFill>
        <p:spPr>
          <a:xfrm>
            <a:off x="4860033" y="4018157"/>
            <a:ext cx="2448272" cy="778995"/>
          </a:xfrm>
          <a:prstGeom prst="rect">
            <a:avLst/>
          </a:prstGeom>
        </p:spPr>
      </p:pic>
      <p:sp>
        <p:nvSpPr>
          <p:cNvPr id="7" name="Ellipse 6"/>
          <p:cNvSpPr/>
          <p:nvPr/>
        </p:nvSpPr>
        <p:spPr>
          <a:xfrm>
            <a:off x="6156176" y="3356992"/>
            <a:ext cx="1368153" cy="13681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1026" name="Picture 2" descr="Billedresultat for sustainable development goal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720" y="5661248"/>
            <a:ext cx="2617410" cy="5583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315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1000"/>
                                        <p:tgtEl>
                                          <p:spTgt spid="1026"/>
                                        </p:tgtEl>
                                      </p:cBhvr>
                                    </p:animEffect>
                                    <p:anim calcmode="lin" valueType="num">
                                      <p:cBhvr>
                                        <p:cTn id="16" dur="1000" fill="hold"/>
                                        <p:tgtEl>
                                          <p:spTgt spid="1026"/>
                                        </p:tgtEl>
                                        <p:attrNameLst>
                                          <p:attrName>ppt_x</p:attrName>
                                        </p:attrNameLst>
                                      </p:cBhvr>
                                      <p:tavLst>
                                        <p:tav tm="0">
                                          <p:val>
                                            <p:strVal val="#ppt_x"/>
                                          </p:val>
                                        </p:tav>
                                        <p:tav tm="100000">
                                          <p:val>
                                            <p:strVal val="#ppt_x"/>
                                          </p:val>
                                        </p:tav>
                                      </p:tavLst>
                                    </p:anim>
                                    <p:anim calcmode="lin" valueType="num">
                                      <p:cBhvr>
                                        <p:cTn id="1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755576" y="1600200"/>
            <a:ext cx="7931224" cy="4525963"/>
          </a:xfrm>
        </p:spPr>
        <p:txBody>
          <a:bodyPr/>
          <a:lstStyle/>
          <a:p>
            <a:pPr marL="0" indent="0" algn="just">
              <a:spcBef>
                <a:spcPct val="0"/>
              </a:spcBef>
              <a:buNone/>
              <a:defRPr/>
            </a:pPr>
            <a:r>
              <a:rPr lang="fr-FR" dirty="0">
                <a:solidFill>
                  <a:srgbClr val="009999"/>
                </a:solidFill>
              </a:rPr>
              <a:t>Helpdesk</a:t>
            </a:r>
          </a:p>
          <a:p>
            <a:pPr marL="0" indent="0" algn="just">
              <a:spcBef>
                <a:spcPct val="0"/>
              </a:spcBef>
              <a:buNone/>
              <a:defRPr/>
            </a:pPr>
            <a:endParaRPr lang="fr-FR" sz="2400" dirty="0">
              <a:solidFill>
                <a:srgbClr val="009999"/>
              </a:solidFill>
              <a:latin typeface="Arial" charset="0"/>
              <a:cs typeface="Arial" charset="0"/>
            </a:endParaRPr>
          </a:p>
          <a:p>
            <a:pPr algn="just">
              <a:spcBef>
                <a:spcPct val="0"/>
              </a:spcBef>
              <a:buBlip>
                <a:blip r:embed="rId2"/>
              </a:buBlip>
              <a:defRPr/>
            </a:pPr>
            <a:r>
              <a:rPr lang="fr-FR" sz="2800" dirty="0">
                <a:solidFill>
                  <a:schemeClr val="tx2"/>
                </a:solidFill>
                <a:latin typeface="Arial" charset="0"/>
                <a:cs typeface="Arial" charset="0"/>
              </a:rPr>
              <a:t> General helpdesk</a:t>
            </a:r>
          </a:p>
          <a:p>
            <a:pPr marL="0" indent="0" algn="just">
              <a:spcBef>
                <a:spcPct val="0"/>
              </a:spcBef>
              <a:buNone/>
              <a:defRPr/>
            </a:pPr>
            <a:endParaRPr lang="fr-FR" sz="800" dirty="0">
              <a:solidFill>
                <a:schemeClr val="tx2"/>
              </a:solidFill>
              <a:latin typeface="Arial" charset="0"/>
              <a:cs typeface="Arial" charset="0"/>
            </a:endParaRPr>
          </a:p>
          <a:p>
            <a:pPr>
              <a:spcBef>
                <a:spcPct val="0"/>
              </a:spcBef>
              <a:buBlip>
                <a:blip r:embed="rId2"/>
              </a:buBlip>
              <a:defRPr/>
            </a:pPr>
            <a:r>
              <a:rPr lang="fr-FR" sz="2800" dirty="0">
                <a:solidFill>
                  <a:schemeClr val="tx2"/>
                </a:solidFill>
                <a:latin typeface="Arial" charset="0"/>
                <a:cs typeface="Arial" charset="0"/>
              </a:rPr>
              <a:t> Country-</a:t>
            </a:r>
            <a:r>
              <a:rPr lang="fr-FR" sz="2800" dirty="0" err="1">
                <a:solidFill>
                  <a:schemeClr val="tx2"/>
                </a:solidFill>
                <a:latin typeface="Arial" charset="0"/>
                <a:cs typeface="Arial" charset="0"/>
              </a:rPr>
              <a:t>specific</a:t>
            </a:r>
            <a:r>
              <a:rPr lang="fr-FR" sz="2800" dirty="0">
                <a:solidFill>
                  <a:schemeClr val="tx2"/>
                </a:solidFill>
                <a:latin typeface="Arial" charset="0"/>
                <a:cs typeface="Arial" charset="0"/>
              </a:rPr>
              <a:t> helpdesks: </a:t>
            </a:r>
          </a:p>
          <a:p>
            <a:pPr marL="0" indent="0">
              <a:spcBef>
                <a:spcPct val="0"/>
              </a:spcBef>
              <a:buNone/>
              <a:defRPr/>
            </a:pPr>
            <a:r>
              <a:rPr lang="fr-FR" sz="2800" dirty="0" err="1">
                <a:solidFill>
                  <a:schemeClr val="tx2"/>
                </a:solidFill>
                <a:latin typeface="Arial" charset="0"/>
                <a:cs typeface="Arial" charset="0"/>
              </a:rPr>
              <a:t>Italy</a:t>
            </a:r>
            <a:r>
              <a:rPr lang="fr-FR" sz="2800" dirty="0">
                <a:solidFill>
                  <a:schemeClr val="tx2"/>
                </a:solidFill>
                <a:latin typeface="Arial" charset="0"/>
                <a:cs typeface="Arial" charset="0"/>
              </a:rPr>
              <a:t>, Spain, Germany &amp; </a:t>
            </a:r>
            <a:r>
              <a:rPr lang="fr-FR" sz="2800" dirty="0" err="1">
                <a:solidFill>
                  <a:schemeClr val="tx2"/>
                </a:solidFill>
                <a:latin typeface="Arial" charset="0"/>
                <a:cs typeface="Arial" charset="0"/>
              </a:rPr>
              <a:t>Austria</a:t>
            </a:r>
            <a:endParaRPr lang="fr-FR" sz="2800" dirty="0">
              <a:solidFill>
                <a:schemeClr val="tx2"/>
              </a:solidFill>
              <a:latin typeface="Arial" charset="0"/>
              <a:cs typeface="Arial" charset="0"/>
            </a:endParaRPr>
          </a:p>
          <a:p>
            <a:pPr marL="0" indent="0">
              <a:spcBef>
                <a:spcPct val="0"/>
              </a:spcBef>
              <a:buNone/>
              <a:defRPr/>
            </a:pPr>
            <a:endParaRPr lang="fr-FR" sz="800" dirty="0">
              <a:solidFill>
                <a:schemeClr val="tx2"/>
              </a:solidFill>
              <a:latin typeface="Arial" charset="0"/>
              <a:cs typeface="Arial" charset="0"/>
            </a:endParaRPr>
          </a:p>
        </p:txBody>
      </p:sp>
      <p:sp>
        <p:nvSpPr>
          <p:cNvPr id="3" name="Titre 2"/>
          <p:cNvSpPr>
            <a:spLocks noGrp="1"/>
          </p:cNvSpPr>
          <p:nvPr>
            <p:ph type="title"/>
          </p:nvPr>
        </p:nvSpPr>
        <p:spPr>
          <a:xfrm>
            <a:off x="457200" y="274638"/>
            <a:ext cx="8229600" cy="922114"/>
          </a:xfrm>
        </p:spPr>
        <p:txBody>
          <a:bodyPr/>
          <a:lstStyle/>
          <a:p>
            <a:r>
              <a:rPr lang="fr-FR" sz="3600" dirty="0">
                <a:solidFill>
                  <a:srgbClr val="003068"/>
                </a:solidFill>
              </a:rPr>
              <a:t>Supporting</a:t>
            </a:r>
            <a:r>
              <a:rPr lang="fr-FR" dirty="0">
                <a:solidFill>
                  <a:srgbClr val="003068"/>
                </a:solidFill>
              </a:rPr>
              <a:t> </a:t>
            </a:r>
            <a:r>
              <a:rPr lang="fr-FR" sz="3600" dirty="0" err="1">
                <a:solidFill>
                  <a:srgbClr val="003068"/>
                </a:solidFill>
              </a:rPr>
              <a:t>signatories</a:t>
            </a:r>
            <a:endParaRPr lang="en-GB" sz="2800" dirty="0">
              <a:solidFill>
                <a:srgbClr val="003068"/>
              </a:solidFill>
            </a:endParaRPr>
          </a:p>
        </p:txBody>
      </p:sp>
      <p:pic>
        <p:nvPicPr>
          <p:cNvPr id="4101" name="Picture 5" descr="X:\Intranet\2 - RELATIONS\Photothèque\IMAGES\City2050_Rodho\Questions_cRodh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552" t="30876" r="4257" b="22289"/>
          <a:stretch/>
        </p:blipFill>
        <p:spPr bwMode="auto">
          <a:xfrm>
            <a:off x="4733938" y="4318769"/>
            <a:ext cx="4122921" cy="1805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3298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CAE4ED-0ADC-4860-A314-81F342F4300C}"/>
              </a:ext>
            </a:extLst>
          </p:cNvPr>
          <p:cNvSpPr>
            <a:spLocks noGrp="1"/>
          </p:cNvSpPr>
          <p:nvPr>
            <p:ph type="title"/>
          </p:nvPr>
        </p:nvSpPr>
        <p:spPr/>
        <p:txBody>
          <a:bodyPr/>
          <a:lstStyle/>
          <a:p>
            <a:r>
              <a:rPr lang="da-DK" dirty="0" err="1"/>
              <a:t>Complicated</a:t>
            </a:r>
            <a:r>
              <a:rPr lang="da-DK" dirty="0"/>
              <a:t> </a:t>
            </a:r>
            <a:r>
              <a:rPr lang="da-DK" dirty="0" err="1"/>
              <a:t>questions</a:t>
            </a:r>
            <a:endParaRPr lang="da-DK" dirty="0"/>
          </a:p>
        </p:txBody>
      </p:sp>
      <p:sp>
        <p:nvSpPr>
          <p:cNvPr id="3" name="Pladsholder til indhold 2">
            <a:extLst>
              <a:ext uri="{FF2B5EF4-FFF2-40B4-BE49-F238E27FC236}">
                <a16:creationId xmlns:a16="http://schemas.microsoft.com/office/drawing/2014/main" id="{7F465D24-363D-450D-A123-6ABCA5FE6B0D}"/>
              </a:ext>
            </a:extLst>
          </p:cNvPr>
          <p:cNvSpPr>
            <a:spLocks noGrp="1"/>
          </p:cNvSpPr>
          <p:nvPr>
            <p:ph idx="1"/>
          </p:nvPr>
        </p:nvSpPr>
        <p:spPr/>
        <p:txBody>
          <a:bodyPr/>
          <a:lstStyle/>
          <a:p>
            <a:r>
              <a:rPr lang="da-DK" dirty="0"/>
              <a:t>Replication</a:t>
            </a:r>
          </a:p>
          <a:p>
            <a:pPr marL="0" indent="0">
              <a:buNone/>
            </a:pPr>
            <a:endParaRPr lang="da-DK" dirty="0"/>
          </a:p>
          <a:p>
            <a:r>
              <a:rPr lang="da-DK" dirty="0"/>
              <a:t>Budget</a:t>
            </a:r>
          </a:p>
          <a:p>
            <a:pPr marL="0" indent="0">
              <a:buNone/>
            </a:pPr>
            <a:endParaRPr lang="da-DK" dirty="0"/>
          </a:p>
          <a:p>
            <a:r>
              <a:rPr lang="da-DK" dirty="0" err="1"/>
              <a:t>Complementary</a:t>
            </a:r>
            <a:r>
              <a:rPr lang="da-DK" dirty="0"/>
              <a:t> </a:t>
            </a:r>
            <a:r>
              <a:rPr lang="da-DK" dirty="0" err="1"/>
              <a:t>projects</a:t>
            </a:r>
            <a:endParaRPr lang="da-DK" dirty="0"/>
          </a:p>
          <a:p>
            <a:endParaRPr lang="da-DK" dirty="0"/>
          </a:p>
          <a:p>
            <a:r>
              <a:rPr lang="da-DK" dirty="0"/>
              <a:t>Open/</a:t>
            </a:r>
            <a:r>
              <a:rPr lang="da-DK" dirty="0" err="1"/>
              <a:t>closed</a:t>
            </a:r>
            <a:r>
              <a:rPr lang="da-DK" dirty="0"/>
              <a:t>, </a:t>
            </a:r>
          </a:p>
          <a:p>
            <a:endParaRPr lang="da-DK" dirty="0"/>
          </a:p>
          <a:p>
            <a:endParaRPr lang="da-DK" dirty="0"/>
          </a:p>
        </p:txBody>
      </p:sp>
    </p:spTree>
    <p:extLst>
      <p:ext uri="{BB962C8B-B14F-4D97-AF65-F5344CB8AC3E}">
        <p14:creationId xmlns:p14="http://schemas.microsoft.com/office/powerpoint/2010/main" val="19436985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Billede 1">
            <a:extLst>
              <a:ext uri="{FF2B5EF4-FFF2-40B4-BE49-F238E27FC236}">
                <a16:creationId xmlns:a16="http://schemas.microsoft.com/office/drawing/2014/main" id="{958F7A4C-256E-4EC8-ADF1-665B35F5E64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500" y="671513"/>
            <a:ext cx="8585200"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Billede 4">
            <a:extLst>
              <a:ext uri="{FF2B5EF4-FFF2-40B4-BE49-F238E27FC236}">
                <a16:creationId xmlns:a16="http://schemas.microsoft.com/office/drawing/2014/main" id="{821BDC87-E5A9-4121-8841-DE7EF6DE02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51725" y="115888"/>
            <a:ext cx="146685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kstfelt 4">
            <a:extLst>
              <a:ext uri="{FF2B5EF4-FFF2-40B4-BE49-F238E27FC236}">
                <a16:creationId xmlns:a16="http://schemas.microsoft.com/office/drawing/2014/main" id="{DFE8A3C9-2680-494A-84D8-695FCD9398B9}"/>
              </a:ext>
            </a:extLst>
          </p:cNvPr>
          <p:cNvSpPr txBox="1">
            <a:spLocks noChangeArrowheads="1"/>
          </p:cNvSpPr>
          <p:nvPr/>
        </p:nvSpPr>
        <p:spPr bwMode="auto">
          <a:xfrm>
            <a:off x="2411413" y="3217863"/>
            <a:ext cx="17287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a-DK" altLang="da-DK"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17. marts</a:t>
            </a:r>
          </a:p>
        </p:txBody>
      </p:sp>
      <p:sp>
        <p:nvSpPr>
          <p:cNvPr id="6149" name="Tekstfelt 5">
            <a:extLst>
              <a:ext uri="{FF2B5EF4-FFF2-40B4-BE49-F238E27FC236}">
                <a16:creationId xmlns:a16="http://schemas.microsoft.com/office/drawing/2014/main" id="{00EFDD4A-17FF-4C68-8A25-73ABC1DF0606}"/>
              </a:ext>
            </a:extLst>
          </p:cNvPr>
          <p:cNvSpPr txBox="1">
            <a:spLocks noChangeArrowheads="1"/>
          </p:cNvSpPr>
          <p:nvPr/>
        </p:nvSpPr>
        <p:spPr bwMode="auto">
          <a:xfrm>
            <a:off x="4572000" y="2157413"/>
            <a:ext cx="1727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a-DK" altLang="da-DK"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1. april</a:t>
            </a:r>
          </a:p>
        </p:txBody>
      </p:sp>
      <p:sp>
        <p:nvSpPr>
          <p:cNvPr id="6150" name="Tekstfelt 6">
            <a:extLst>
              <a:ext uri="{FF2B5EF4-FFF2-40B4-BE49-F238E27FC236}">
                <a16:creationId xmlns:a16="http://schemas.microsoft.com/office/drawing/2014/main" id="{C3FAA3AF-07EA-4D88-B0AC-BE1322281BF2}"/>
              </a:ext>
            </a:extLst>
          </p:cNvPr>
          <p:cNvSpPr txBox="1">
            <a:spLocks noChangeArrowheads="1"/>
          </p:cNvSpPr>
          <p:nvPr/>
        </p:nvSpPr>
        <p:spPr bwMode="auto">
          <a:xfrm>
            <a:off x="6945313" y="979488"/>
            <a:ext cx="17287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a-DK" altLang="da-DK"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14. april</a:t>
            </a:r>
          </a:p>
        </p:txBody>
      </p:sp>
      <p:sp>
        <p:nvSpPr>
          <p:cNvPr id="6151" name="Tekstfelt 7">
            <a:extLst>
              <a:ext uri="{FF2B5EF4-FFF2-40B4-BE49-F238E27FC236}">
                <a16:creationId xmlns:a16="http://schemas.microsoft.com/office/drawing/2014/main" id="{44AD6219-37E1-476A-B351-6DF1E10254A7}"/>
              </a:ext>
            </a:extLst>
          </p:cNvPr>
          <p:cNvSpPr txBox="1">
            <a:spLocks noChangeArrowheads="1"/>
          </p:cNvSpPr>
          <p:nvPr/>
        </p:nvSpPr>
        <p:spPr bwMode="auto">
          <a:xfrm>
            <a:off x="395288" y="1211263"/>
            <a:ext cx="4464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a-DK" altLang="da-DK"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 </a:t>
            </a:r>
          </a:p>
        </p:txBody>
      </p:sp>
      <p:sp>
        <p:nvSpPr>
          <p:cNvPr id="9" name="Tekstfelt 8">
            <a:extLst>
              <a:ext uri="{FF2B5EF4-FFF2-40B4-BE49-F238E27FC236}">
                <a16:creationId xmlns:a16="http://schemas.microsoft.com/office/drawing/2014/main" id="{2B6A8D27-167A-4847-B1D2-AAF595AC032C}"/>
              </a:ext>
            </a:extLst>
          </p:cNvPr>
          <p:cNvSpPr txBox="1"/>
          <p:nvPr/>
        </p:nvSpPr>
        <p:spPr>
          <a:xfrm>
            <a:off x="309563" y="1042988"/>
            <a:ext cx="5324475" cy="1077218"/>
          </a:xfrm>
          <a:prstGeom prst="rect">
            <a:avLst/>
          </a:prstGeom>
          <a:solidFill>
            <a:schemeClr val="bg1"/>
          </a:solid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3200" b="0" i="0" u="none" strike="noStrike" kern="1200" cap="none" spc="0" normalizeH="0" baseline="0" noProof="0" dirty="0">
                <a:ln>
                  <a:noFill/>
                </a:ln>
                <a:solidFill>
                  <a:srgbClr val="EEECE1">
                    <a:lumMod val="75000"/>
                  </a:srgbClr>
                </a:solidFill>
                <a:effectLst/>
                <a:uLnTx/>
                <a:uFillTx/>
                <a:latin typeface="Bradley Hand ITC" panose="03070402050302030203" pitchFamily="66" charset="0"/>
                <a:ea typeface="+mn-ea"/>
                <a:cs typeface="+mn-cs"/>
              </a:rPr>
              <a:t>On </a:t>
            </a:r>
            <a:r>
              <a:rPr kumimoji="0" lang="da-DK" sz="3200" b="0" i="0" u="none" strike="noStrike" kern="1200" cap="none" spc="0" normalizeH="0" baseline="0" noProof="0" dirty="0" err="1">
                <a:ln>
                  <a:noFill/>
                </a:ln>
                <a:solidFill>
                  <a:srgbClr val="EEECE1">
                    <a:lumMod val="75000"/>
                  </a:srgbClr>
                </a:solidFill>
                <a:effectLst/>
                <a:uLnTx/>
                <a:uFillTx/>
                <a:latin typeface="Bradley Hand ITC" panose="03070402050302030203" pitchFamily="66" charset="0"/>
                <a:ea typeface="+mn-ea"/>
                <a:cs typeface="+mn-cs"/>
              </a:rPr>
              <a:t>our</a:t>
            </a:r>
            <a:r>
              <a:rPr kumimoji="0" lang="da-DK" sz="3200" b="0" i="0" u="none" strike="noStrike" kern="1200" cap="none" spc="0" normalizeH="0" baseline="0" noProof="0" dirty="0">
                <a:ln>
                  <a:noFill/>
                </a:ln>
                <a:solidFill>
                  <a:srgbClr val="EEECE1">
                    <a:lumMod val="75000"/>
                  </a:srgbClr>
                </a:solidFill>
                <a:effectLst/>
                <a:uLnTx/>
                <a:uFillTx/>
                <a:latin typeface="Bradley Hand ITC" panose="03070402050302030203" pitchFamily="66" charset="0"/>
                <a:ea typeface="+mn-ea"/>
                <a:cs typeface="+mn-cs"/>
              </a:rPr>
              <a:t> </a:t>
            </a:r>
            <a:r>
              <a:rPr kumimoji="0" lang="da-DK" sz="3200" b="0" i="0" u="none" strike="noStrike" kern="1200" cap="none" spc="0" normalizeH="0" baseline="0" noProof="0" dirty="0" err="1">
                <a:ln>
                  <a:noFill/>
                </a:ln>
                <a:solidFill>
                  <a:srgbClr val="EEECE1">
                    <a:lumMod val="75000"/>
                  </a:srgbClr>
                </a:solidFill>
                <a:effectLst/>
                <a:uLnTx/>
                <a:uFillTx/>
                <a:latin typeface="Bradley Hand ITC" panose="03070402050302030203" pitchFamily="66" charset="0"/>
                <a:ea typeface="+mn-ea"/>
                <a:cs typeface="+mn-cs"/>
              </a:rPr>
              <a:t>way</a:t>
            </a:r>
            <a:r>
              <a:rPr kumimoji="0" lang="da-DK" sz="3200" b="0" i="0" u="none" strike="noStrike" kern="1200" cap="none" spc="0" normalizeH="0" baseline="0" noProof="0" dirty="0">
                <a:ln>
                  <a:noFill/>
                </a:ln>
                <a:solidFill>
                  <a:srgbClr val="EEECE1">
                    <a:lumMod val="75000"/>
                  </a:srgbClr>
                </a:solidFill>
                <a:effectLst/>
                <a:uLnTx/>
                <a:uFillTx/>
                <a:latin typeface="Bradley Hand ITC" panose="03070402050302030203" pitchFamily="66" charset="0"/>
                <a:ea typeface="+mn-ea"/>
                <a:cs typeface="+mn-cs"/>
              </a:rPr>
              <a:t> </a:t>
            </a:r>
            <a:r>
              <a:rPr kumimoji="0" lang="da-DK" sz="3200" b="0" i="0" u="none" strike="noStrike" kern="1200" cap="none" spc="0" normalizeH="0" baseline="0" noProof="0" dirty="0" err="1">
                <a:ln>
                  <a:noFill/>
                </a:ln>
                <a:solidFill>
                  <a:srgbClr val="EEECE1">
                    <a:lumMod val="75000"/>
                  </a:srgbClr>
                </a:solidFill>
                <a:effectLst/>
                <a:uLnTx/>
                <a:uFillTx/>
                <a:latin typeface="Bradley Hand ITC" panose="03070402050302030203" pitchFamily="66" charset="0"/>
                <a:ea typeface="+mn-ea"/>
                <a:cs typeface="+mn-cs"/>
              </a:rPr>
              <a:t>towards</a:t>
            </a:r>
            <a:r>
              <a:rPr kumimoji="0" lang="da-DK" sz="3200" b="0" i="0" u="none" strike="noStrike" kern="1200" cap="none" spc="0" normalizeH="0" baseline="0" noProof="0" dirty="0">
                <a:ln>
                  <a:noFill/>
                </a:ln>
                <a:solidFill>
                  <a:srgbClr val="EEECE1">
                    <a:lumMod val="75000"/>
                  </a:srgbClr>
                </a:solidFill>
                <a:effectLst/>
                <a:uLnTx/>
                <a:uFillTx/>
                <a:latin typeface="Bradley Hand ITC" panose="03070402050302030203" pitchFamily="66" charset="0"/>
                <a:ea typeface="+mn-ea"/>
                <a:cs typeface="+mn-cs"/>
              </a:rPr>
              <a:t> the </a:t>
            </a:r>
            <a:r>
              <a:rPr kumimoji="0" lang="da-DK" sz="3200" b="0" i="0" u="none" strike="noStrike" kern="1200" cap="none" spc="0" normalizeH="0" baseline="0" noProof="0" dirty="0" err="1">
                <a:ln>
                  <a:noFill/>
                </a:ln>
                <a:solidFill>
                  <a:srgbClr val="EEECE1">
                    <a:lumMod val="75000"/>
                  </a:srgbClr>
                </a:solidFill>
                <a:effectLst/>
                <a:uLnTx/>
                <a:uFillTx/>
                <a:latin typeface="Bradley Hand ITC" panose="03070402050302030203" pitchFamily="66" charset="0"/>
                <a:ea typeface="+mn-ea"/>
                <a:cs typeface="+mn-cs"/>
              </a:rPr>
              <a:t>full</a:t>
            </a:r>
            <a:r>
              <a:rPr kumimoji="0" lang="da-DK" sz="3200" b="0" i="0" u="none" strike="noStrike" kern="1200" cap="none" spc="0" normalizeH="0" baseline="0" noProof="0" dirty="0">
                <a:ln>
                  <a:noFill/>
                </a:ln>
                <a:solidFill>
                  <a:srgbClr val="EEECE1">
                    <a:lumMod val="75000"/>
                  </a:srgbClr>
                </a:solidFill>
                <a:effectLst/>
                <a:uLnTx/>
                <a:uFillTx/>
                <a:latin typeface="Bradley Hand ITC" panose="03070402050302030203" pitchFamily="66" charset="0"/>
                <a:ea typeface="+mn-ea"/>
                <a:cs typeface="+mn-cs"/>
              </a:rPr>
              <a:t> </a:t>
            </a:r>
            <a:r>
              <a:rPr kumimoji="0" lang="da-DK" sz="3200" b="0" i="0" u="none" strike="noStrike" kern="1200" cap="none" spc="0" normalizeH="0" baseline="0" noProof="0" dirty="0" err="1">
                <a:ln>
                  <a:noFill/>
                </a:ln>
                <a:solidFill>
                  <a:srgbClr val="EEECE1">
                    <a:lumMod val="75000"/>
                  </a:srgbClr>
                </a:solidFill>
                <a:effectLst/>
                <a:uLnTx/>
                <a:uFillTx/>
                <a:latin typeface="Bradley Hand ITC" panose="03070402050302030203" pitchFamily="66" charset="0"/>
                <a:ea typeface="+mn-ea"/>
                <a:cs typeface="+mn-cs"/>
              </a:rPr>
              <a:t>application</a:t>
            </a:r>
            <a:endParaRPr kumimoji="0" lang="da-DK" sz="3200" b="0" i="0" u="none" strike="noStrike" kern="1200" cap="none" spc="0" normalizeH="0" baseline="0" noProof="0" dirty="0">
              <a:ln>
                <a:noFill/>
              </a:ln>
              <a:solidFill>
                <a:srgbClr val="EEECE1">
                  <a:lumMod val="60000"/>
                  <a:lumOff val="40000"/>
                </a:srgbClr>
              </a:solidFill>
              <a:effectLst/>
              <a:uLnTx/>
              <a:uFillTx/>
              <a:latin typeface="Calibri"/>
              <a:ea typeface="+mn-ea"/>
              <a:cs typeface="+mn-cs"/>
            </a:endParaRPr>
          </a:p>
        </p:txBody>
      </p:sp>
      <p:sp>
        <p:nvSpPr>
          <p:cNvPr id="6153" name="Tekstfelt 3">
            <a:extLst>
              <a:ext uri="{FF2B5EF4-FFF2-40B4-BE49-F238E27FC236}">
                <a16:creationId xmlns:a16="http://schemas.microsoft.com/office/drawing/2014/main" id="{CE871055-1FCF-4F38-809B-E8CADA524625}"/>
              </a:ext>
            </a:extLst>
          </p:cNvPr>
          <p:cNvSpPr txBox="1">
            <a:spLocks noChangeArrowheads="1"/>
          </p:cNvSpPr>
          <p:nvPr/>
        </p:nvSpPr>
        <p:spPr bwMode="auto">
          <a:xfrm>
            <a:off x="625475" y="3402013"/>
            <a:ext cx="17272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a-DK" altLang="da-DK" sz="18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t>25. feb</a:t>
            </a:r>
          </a:p>
        </p:txBody>
      </p:sp>
    </p:spTree>
    <p:extLst>
      <p:ext uri="{BB962C8B-B14F-4D97-AF65-F5344CB8AC3E}">
        <p14:creationId xmlns:p14="http://schemas.microsoft.com/office/powerpoint/2010/main" val="15413403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457200"/>
            <a:ext cx="8229600" cy="1143000"/>
          </a:xfrm>
        </p:spPr>
        <p:txBody>
          <a:bodyPr/>
          <a:lstStyle/>
          <a:p>
            <a:r>
              <a:rPr lang="da-DK" dirty="0"/>
              <a:t>The C2C CC is </a:t>
            </a:r>
            <a:r>
              <a:rPr lang="da-DK" dirty="0" err="1"/>
              <a:t>born</a:t>
            </a:r>
            <a:endParaRPr lang="da-DK" dirty="0"/>
          </a:p>
        </p:txBody>
      </p:sp>
      <p:sp>
        <p:nvSpPr>
          <p:cNvPr id="3" name="Pladsholder til indhold 2"/>
          <p:cNvSpPr>
            <a:spLocks noGrp="1"/>
          </p:cNvSpPr>
          <p:nvPr>
            <p:ph idx="1"/>
          </p:nvPr>
        </p:nvSpPr>
        <p:spPr>
          <a:xfrm>
            <a:off x="457200" y="2132855"/>
            <a:ext cx="8229600" cy="3993307"/>
          </a:xfrm>
        </p:spPr>
        <p:txBody>
          <a:bodyPr>
            <a:normAutofit/>
          </a:bodyPr>
          <a:lstStyle/>
          <a:p>
            <a:r>
              <a:rPr lang="da-DK" sz="2400" dirty="0"/>
              <a:t>Supports the </a:t>
            </a:r>
            <a:r>
              <a:rPr lang="da-DK" sz="2400" dirty="0" err="1"/>
              <a:t>implementation</a:t>
            </a:r>
            <a:r>
              <a:rPr lang="da-DK" sz="2400" dirty="0"/>
              <a:t> of </a:t>
            </a:r>
            <a:r>
              <a:rPr lang="da-DK" sz="2400" dirty="0">
                <a:solidFill>
                  <a:srgbClr val="C00000"/>
                </a:solidFill>
              </a:rPr>
              <a:t>21 </a:t>
            </a:r>
            <a:r>
              <a:rPr lang="da-DK" sz="2400" dirty="0" err="1">
                <a:solidFill>
                  <a:srgbClr val="C00000"/>
                </a:solidFill>
              </a:rPr>
              <a:t>municipal</a:t>
            </a:r>
            <a:r>
              <a:rPr lang="da-DK" sz="2400" dirty="0">
                <a:solidFill>
                  <a:srgbClr val="C00000"/>
                </a:solidFill>
              </a:rPr>
              <a:t> CCA plans</a:t>
            </a:r>
            <a:r>
              <a:rPr lang="da-DK" sz="2400" dirty="0"/>
              <a:t> and </a:t>
            </a:r>
            <a:r>
              <a:rPr lang="da-DK" sz="2400" dirty="0">
                <a:solidFill>
                  <a:srgbClr val="C00000"/>
                </a:solidFill>
              </a:rPr>
              <a:t>4 </a:t>
            </a:r>
            <a:r>
              <a:rPr lang="da-DK" sz="2400" dirty="0" err="1">
                <a:solidFill>
                  <a:srgbClr val="C00000"/>
                </a:solidFill>
              </a:rPr>
              <a:t>risk</a:t>
            </a:r>
            <a:r>
              <a:rPr lang="da-DK" sz="2400" dirty="0">
                <a:solidFill>
                  <a:srgbClr val="C00000"/>
                </a:solidFill>
              </a:rPr>
              <a:t> management plans </a:t>
            </a:r>
          </a:p>
          <a:p>
            <a:r>
              <a:rPr lang="da-DK" sz="2400" dirty="0"/>
              <a:t>Provides decision-</a:t>
            </a:r>
            <a:r>
              <a:rPr lang="da-DK" sz="2400" dirty="0" err="1"/>
              <a:t>makers</a:t>
            </a:r>
            <a:r>
              <a:rPr lang="da-DK" sz="2400" dirty="0"/>
              <a:t> with a </a:t>
            </a:r>
            <a:r>
              <a:rPr lang="da-DK" sz="2400" dirty="0">
                <a:solidFill>
                  <a:srgbClr val="C00000"/>
                </a:solidFill>
              </a:rPr>
              <a:t>framework</a:t>
            </a:r>
            <a:r>
              <a:rPr lang="da-DK" sz="2400" dirty="0"/>
              <a:t> for </a:t>
            </a:r>
            <a:r>
              <a:rPr lang="da-DK" sz="2400" dirty="0" err="1">
                <a:solidFill>
                  <a:srgbClr val="C00000"/>
                </a:solidFill>
              </a:rPr>
              <a:t>sustainable</a:t>
            </a:r>
            <a:r>
              <a:rPr lang="da-DK" sz="2400" dirty="0">
                <a:solidFill>
                  <a:srgbClr val="C00000"/>
                </a:solidFill>
              </a:rPr>
              <a:t> and </a:t>
            </a:r>
            <a:r>
              <a:rPr lang="da-DK" sz="2400" dirty="0" err="1">
                <a:solidFill>
                  <a:srgbClr val="C00000"/>
                </a:solidFill>
              </a:rPr>
              <a:t>integrative</a:t>
            </a:r>
            <a:r>
              <a:rPr lang="da-DK" sz="2400" dirty="0">
                <a:solidFill>
                  <a:srgbClr val="C00000"/>
                </a:solidFill>
              </a:rPr>
              <a:t> CCA </a:t>
            </a:r>
            <a:r>
              <a:rPr lang="da-DK" sz="2400" dirty="0" err="1">
                <a:solidFill>
                  <a:srgbClr val="C00000"/>
                </a:solidFill>
              </a:rPr>
              <a:t>planning</a:t>
            </a:r>
            <a:endParaRPr lang="da-DK" sz="2400" dirty="0">
              <a:solidFill>
                <a:srgbClr val="C00000"/>
              </a:solidFill>
            </a:endParaRPr>
          </a:p>
          <a:p>
            <a:r>
              <a:rPr lang="da-DK" sz="2400" dirty="0"/>
              <a:t>Mainstreams CCA </a:t>
            </a:r>
            <a:r>
              <a:rPr lang="da-DK" sz="2400" dirty="0" err="1">
                <a:solidFill>
                  <a:srgbClr val="C00000"/>
                </a:solidFill>
              </a:rPr>
              <a:t>into</a:t>
            </a:r>
            <a:r>
              <a:rPr lang="da-DK" sz="2400" dirty="0">
                <a:solidFill>
                  <a:srgbClr val="C00000"/>
                </a:solidFill>
              </a:rPr>
              <a:t> </a:t>
            </a:r>
            <a:r>
              <a:rPr lang="da-DK" sz="2400" dirty="0" err="1">
                <a:solidFill>
                  <a:srgbClr val="C00000"/>
                </a:solidFill>
              </a:rPr>
              <a:t>local</a:t>
            </a:r>
            <a:r>
              <a:rPr lang="da-DK" sz="2400" dirty="0">
                <a:solidFill>
                  <a:srgbClr val="C00000"/>
                </a:solidFill>
              </a:rPr>
              <a:t> </a:t>
            </a:r>
            <a:r>
              <a:rPr lang="da-DK" sz="2400" dirty="0" err="1">
                <a:solidFill>
                  <a:srgbClr val="C00000"/>
                </a:solidFill>
              </a:rPr>
              <a:t>planning</a:t>
            </a:r>
            <a:r>
              <a:rPr lang="da-DK" sz="2400" dirty="0">
                <a:solidFill>
                  <a:srgbClr val="C00000"/>
                </a:solidFill>
              </a:rPr>
              <a:t> </a:t>
            </a:r>
            <a:r>
              <a:rPr lang="da-DK" sz="2400" dirty="0"/>
              <a:t>and </a:t>
            </a:r>
            <a:r>
              <a:rPr lang="da-DK" sz="2400" dirty="0" err="1"/>
              <a:t>integrates</a:t>
            </a:r>
            <a:r>
              <a:rPr lang="da-DK" sz="2400" dirty="0"/>
              <a:t> </a:t>
            </a:r>
            <a:r>
              <a:rPr lang="da-DK" sz="2400" dirty="0" err="1"/>
              <a:t>other</a:t>
            </a:r>
            <a:r>
              <a:rPr lang="da-DK" sz="2400" dirty="0"/>
              <a:t> policy </a:t>
            </a:r>
            <a:r>
              <a:rPr lang="da-DK" sz="2400" dirty="0" err="1"/>
              <a:t>areas</a:t>
            </a:r>
            <a:endParaRPr lang="da-DK" sz="2400" dirty="0"/>
          </a:p>
          <a:p>
            <a:r>
              <a:rPr lang="da-DK" sz="2400" dirty="0" err="1"/>
              <a:t>Builds</a:t>
            </a:r>
            <a:r>
              <a:rPr lang="da-DK" sz="2400" dirty="0"/>
              <a:t> up </a:t>
            </a:r>
            <a:r>
              <a:rPr lang="da-DK" sz="2400" dirty="0" err="1">
                <a:solidFill>
                  <a:srgbClr val="C00000"/>
                </a:solidFill>
              </a:rPr>
              <a:t>capacity</a:t>
            </a:r>
            <a:r>
              <a:rPr lang="da-DK" sz="2400" dirty="0"/>
              <a:t> </a:t>
            </a:r>
            <a:r>
              <a:rPr lang="da-DK" sz="2400" dirty="0" err="1"/>
              <a:t>within</a:t>
            </a:r>
            <a:r>
              <a:rPr lang="da-DK" sz="2400" dirty="0"/>
              <a:t> </a:t>
            </a:r>
            <a:r>
              <a:rPr lang="da-DK" sz="2400" dirty="0" err="1"/>
              <a:t>hydeological</a:t>
            </a:r>
            <a:r>
              <a:rPr lang="da-DK" sz="2400" dirty="0"/>
              <a:t> </a:t>
            </a:r>
            <a:r>
              <a:rPr lang="da-DK" sz="2400" dirty="0" err="1"/>
              <a:t>cycle</a:t>
            </a:r>
            <a:endParaRPr lang="da-DK" sz="2400" dirty="0"/>
          </a:p>
          <a:p>
            <a:r>
              <a:rPr lang="da-DK" sz="2400" dirty="0" err="1"/>
              <a:t>Improves</a:t>
            </a:r>
            <a:r>
              <a:rPr lang="da-DK" sz="2400" dirty="0"/>
              <a:t> </a:t>
            </a:r>
            <a:r>
              <a:rPr lang="da-DK" sz="2400" dirty="0" err="1">
                <a:solidFill>
                  <a:srgbClr val="C00000"/>
                </a:solidFill>
              </a:rPr>
              <a:t>multi-level</a:t>
            </a:r>
            <a:r>
              <a:rPr lang="da-DK" sz="2400" dirty="0">
                <a:solidFill>
                  <a:srgbClr val="C00000"/>
                </a:solidFill>
              </a:rPr>
              <a:t> management </a:t>
            </a:r>
            <a:r>
              <a:rPr lang="da-DK" sz="2400" dirty="0" err="1">
                <a:solidFill>
                  <a:srgbClr val="C00000"/>
                </a:solidFill>
              </a:rPr>
              <a:t>structures</a:t>
            </a:r>
            <a:endParaRPr lang="da-DK" sz="2400" dirty="0">
              <a:solidFill>
                <a:srgbClr val="C00000"/>
              </a:solidFill>
            </a:endParaRPr>
          </a:p>
          <a:p>
            <a:r>
              <a:rPr lang="da-DK" sz="2400" dirty="0"/>
              <a:t>Deals with </a:t>
            </a:r>
            <a:r>
              <a:rPr lang="da-DK" sz="2400" dirty="0" err="1"/>
              <a:t>both</a:t>
            </a:r>
            <a:r>
              <a:rPr lang="da-DK" sz="2400" dirty="0"/>
              <a:t> </a:t>
            </a:r>
            <a:r>
              <a:rPr lang="da-DK" sz="2400" dirty="0" err="1"/>
              <a:t>cities</a:t>
            </a:r>
            <a:r>
              <a:rPr lang="da-DK" sz="2400" dirty="0"/>
              <a:t> and countryside/</a:t>
            </a:r>
            <a:r>
              <a:rPr lang="da-DK" sz="2400" dirty="0" err="1"/>
              <a:t>coastlines</a:t>
            </a:r>
            <a:endParaRPr lang="da-DK" sz="2400" dirty="0"/>
          </a:p>
        </p:txBody>
      </p:sp>
      <p:pic>
        <p:nvPicPr>
          <p:cNvPr id="4" name="Billede 3"/>
          <p:cNvPicPr>
            <a:picLocks noChangeAspect="1"/>
          </p:cNvPicPr>
          <p:nvPr/>
        </p:nvPicPr>
        <p:blipFill>
          <a:blip r:embed="rId2"/>
          <a:stretch>
            <a:fillRect/>
          </a:stretch>
        </p:blipFill>
        <p:spPr>
          <a:xfrm>
            <a:off x="6687912" y="0"/>
            <a:ext cx="2456088" cy="1772815"/>
          </a:xfrm>
          <a:prstGeom prst="rect">
            <a:avLst/>
          </a:prstGeom>
        </p:spPr>
      </p:pic>
      <p:sp>
        <p:nvSpPr>
          <p:cNvPr id="6" name="Tekstboks 5"/>
          <p:cNvSpPr txBox="1"/>
          <p:nvPr/>
        </p:nvSpPr>
        <p:spPr>
          <a:xfrm>
            <a:off x="827584" y="404664"/>
            <a:ext cx="1728192"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1 region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18 municipalities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8 water companies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3 universities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1 EU rep. office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 31 partners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a:ea typeface="+mn-ea"/>
                <a:cs typeface="+mn-cs"/>
              </a:rPr>
              <a:t>+ 18 supporting partners</a:t>
            </a:r>
          </a:p>
        </p:txBody>
      </p:sp>
      <p:pic>
        <p:nvPicPr>
          <p:cNvPr id="5" name="Billede 4"/>
          <p:cNvPicPr>
            <a:picLocks noChangeAspect="1"/>
          </p:cNvPicPr>
          <p:nvPr/>
        </p:nvPicPr>
        <p:blipFill>
          <a:blip r:embed="rId3"/>
          <a:stretch>
            <a:fillRect/>
          </a:stretch>
        </p:blipFill>
        <p:spPr>
          <a:xfrm>
            <a:off x="6716167" y="4365104"/>
            <a:ext cx="2093790" cy="1042363"/>
          </a:xfrm>
          <a:prstGeom prst="rect">
            <a:avLst/>
          </a:prstGeom>
        </p:spPr>
      </p:pic>
    </p:spTree>
    <p:extLst>
      <p:ext uri="{BB962C8B-B14F-4D97-AF65-F5344CB8AC3E}">
        <p14:creationId xmlns:p14="http://schemas.microsoft.com/office/powerpoint/2010/main" val="20925164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a-DK" dirty="0" err="1"/>
              <a:t>Activities</a:t>
            </a:r>
            <a:r>
              <a:rPr lang="da-DK" dirty="0"/>
              <a:t> – 24 sub-</a:t>
            </a:r>
            <a:r>
              <a:rPr lang="da-DK" dirty="0" err="1"/>
              <a:t>projects</a:t>
            </a:r>
            <a:r>
              <a:rPr lang="da-DK" dirty="0"/>
              <a:t> </a:t>
            </a:r>
          </a:p>
        </p:txBody>
      </p:sp>
      <p:sp>
        <p:nvSpPr>
          <p:cNvPr id="9" name="Pladsholder til indhold 8"/>
          <p:cNvSpPr>
            <a:spLocks noGrp="1"/>
          </p:cNvSpPr>
          <p:nvPr>
            <p:ph idx="1"/>
          </p:nvPr>
        </p:nvSpPr>
        <p:spPr>
          <a:xfrm>
            <a:off x="457200" y="1916832"/>
            <a:ext cx="8229600" cy="4209331"/>
          </a:xfrm>
        </p:spPr>
        <p:txBody>
          <a:bodyPr>
            <a:normAutofit/>
          </a:bodyPr>
          <a:lstStyle/>
          <a:p>
            <a:r>
              <a:rPr lang="da-DK" sz="2000" dirty="0"/>
              <a:t>Sea and Fjords</a:t>
            </a:r>
          </a:p>
          <a:p>
            <a:r>
              <a:rPr lang="da-DK" sz="2000" dirty="0"/>
              <a:t>Lakes and Rivers</a:t>
            </a:r>
          </a:p>
          <a:p>
            <a:r>
              <a:rPr lang="da-DK" sz="2000" dirty="0" err="1"/>
              <a:t>Groundwater</a:t>
            </a:r>
            <a:endParaRPr lang="da-DK" sz="2000" dirty="0"/>
          </a:p>
          <a:p>
            <a:r>
              <a:rPr lang="da-DK" sz="2000" dirty="0" err="1"/>
              <a:t>Rainwater</a:t>
            </a:r>
            <a:endParaRPr lang="da-DK" sz="2000" dirty="0"/>
          </a:p>
          <a:p>
            <a:r>
              <a:rPr lang="da-DK" sz="2000" dirty="0" err="1"/>
              <a:t>Governance</a:t>
            </a:r>
            <a:endParaRPr lang="da-DK" sz="2000" dirty="0"/>
          </a:p>
          <a:p>
            <a:r>
              <a:rPr lang="da-DK" sz="2000" dirty="0"/>
              <a:t>Tools</a:t>
            </a:r>
          </a:p>
          <a:p>
            <a:r>
              <a:rPr lang="da-DK" sz="2000" dirty="0"/>
              <a:t>Innovation </a:t>
            </a:r>
          </a:p>
        </p:txBody>
      </p:sp>
      <p:sp>
        <p:nvSpPr>
          <p:cNvPr id="8" name="Pladsholder til tekst 7"/>
          <p:cNvSpPr>
            <a:spLocks noGrp="1"/>
          </p:cNvSpPr>
          <p:nvPr>
            <p:ph type="body" idx="4294967295"/>
          </p:nvPr>
        </p:nvSpPr>
        <p:spPr>
          <a:xfrm>
            <a:off x="467544" y="1421086"/>
            <a:ext cx="3572644" cy="639762"/>
          </a:xfrm>
        </p:spPr>
        <p:txBody>
          <a:bodyPr>
            <a:normAutofit fontScale="92500"/>
          </a:bodyPr>
          <a:lstStyle/>
          <a:p>
            <a:pPr marL="0" indent="0">
              <a:buNone/>
            </a:pPr>
            <a:r>
              <a:rPr lang="da-DK" dirty="0"/>
              <a:t>Cross-</a:t>
            </a:r>
            <a:r>
              <a:rPr lang="da-DK" dirty="0" err="1"/>
              <a:t>cutting</a:t>
            </a:r>
            <a:r>
              <a:rPr lang="da-DK" dirty="0"/>
              <a:t> actions:</a:t>
            </a:r>
          </a:p>
        </p:txBody>
      </p:sp>
      <p:sp>
        <p:nvSpPr>
          <p:cNvPr id="10" name="Pladsholder til tekst 9"/>
          <p:cNvSpPr>
            <a:spLocks noGrp="1"/>
          </p:cNvSpPr>
          <p:nvPr>
            <p:ph type="body" sz="quarter" idx="4294967295"/>
          </p:nvPr>
        </p:nvSpPr>
        <p:spPr>
          <a:xfrm>
            <a:off x="5102225" y="1412776"/>
            <a:ext cx="4041775" cy="639762"/>
          </a:xfrm>
        </p:spPr>
        <p:txBody>
          <a:bodyPr>
            <a:normAutofit/>
          </a:bodyPr>
          <a:lstStyle/>
          <a:p>
            <a:pPr marL="0" indent="0">
              <a:buNone/>
            </a:pPr>
            <a:r>
              <a:rPr lang="da-DK" sz="3000" dirty="0" err="1"/>
              <a:t>Demontration</a:t>
            </a:r>
            <a:r>
              <a:rPr lang="da-DK" sz="3000" dirty="0"/>
              <a:t> </a:t>
            </a:r>
            <a:r>
              <a:rPr lang="da-DK" sz="3000" dirty="0" err="1"/>
              <a:t>projects</a:t>
            </a:r>
            <a:r>
              <a:rPr lang="da-DK" sz="3000" dirty="0"/>
              <a:t>:</a:t>
            </a:r>
          </a:p>
        </p:txBody>
      </p:sp>
      <p:sp>
        <p:nvSpPr>
          <p:cNvPr id="11" name="Pladsholder til indhold 10"/>
          <p:cNvSpPr>
            <a:spLocks noGrp="1"/>
          </p:cNvSpPr>
          <p:nvPr>
            <p:ph sz="quarter" idx="4294967295"/>
          </p:nvPr>
        </p:nvSpPr>
        <p:spPr>
          <a:xfrm>
            <a:off x="5102225" y="1988840"/>
            <a:ext cx="4041775" cy="4137323"/>
          </a:xfrm>
        </p:spPr>
        <p:txBody>
          <a:bodyPr>
            <a:normAutofit/>
          </a:bodyPr>
          <a:lstStyle/>
          <a:p>
            <a:r>
              <a:rPr lang="da-DK" sz="2000" dirty="0"/>
              <a:t>6 Regional actions </a:t>
            </a:r>
            <a:r>
              <a:rPr lang="da-DK" sz="2000" dirty="0" err="1"/>
              <a:t>dealing</a:t>
            </a:r>
            <a:r>
              <a:rPr lang="da-DK" sz="2000" dirty="0"/>
              <a:t> with open land</a:t>
            </a:r>
          </a:p>
          <a:p>
            <a:r>
              <a:rPr lang="da-DK" sz="2000" dirty="0"/>
              <a:t>6 Regional actions </a:t>
            </a:r>
            <a:r>
              <a:rPr lang="da-DK" sz="2000" dirty="0" err="1"/>
              <a:t>dealing</a:t>
            </a:r>
            <a:r>
              <a:rPr lang="da-DK" sz="2000" dirty="0"/>
              <a:t> with urban </a:t>
            </a:r>
            <a:r>
              <a:rPr lang="da-DK" sz="2000" dirty="0" err="1"/>
              <a:t>areas</a:t>
            </a:r>
            <a:endParaRPr lang="da-DK" sz="2000" dirty="0"/>
          </a:p>
          <a:p>
            <a:r>
              <a:rPr lang="da-DK" sz="2000" dirty="0"/>
              <a:t>5 Regional cross-</a:t>
            </a:r>
            <a:r>
              <a:rPr lang="da-DK" sz="2000" dirty="0" err="1"/>
              <a:t>cutting</a:t>
            </a:r>
            <a:r>
              <a:rPr lang="da-DK" sz="2000" dirty="0"/>
              <a:t> innovative actions</a:t>
            </a:r>
          </a:p>
        </p:txBody>
      </p:sp>
      <p:pic>
        <p:nvPicPr>
          <p:cNvPr id="12" name="Billede 11"/>
          <p:cNvPicPr>
            <a:picLocks noChangeAspect="1"/>
          </p:cNvPicPr>
          <p:nvPr/>
        </p:nvPicPr>
        <p:blipFill>
          <a:blip r:embed="rId2"/>
          <a:stretch>
            <a:fillRect/>
          </a:stretch>
        </p:blipFill>
        <p:spPr>
          <a:xfrm>
            <a:off x="2987823" y="4581128"/>
            <a:ext cx="2665505" cy="1769952"/>
          </a:xfrm>
          <a:prstGeom prst="rect">
            <a:avLst/>
          </a:prstGeom>
        </p:spPr>
      </p:pic>
      <p:pic>
        <p:nvPicPr>
          <p:cNvPr id="13" name="Billede 12"/>
          <p:cNvPicPr>
            <a:picLocks noChangeAspect="1"/>
          </p:cNvPicPr>
          <p:nvPr/>
        </p:nvPicPr>
        <p:blipFill>
          <a:blip r:embed="rId3"/>
          <a:stretch>
            <a:fillRect/>
          </a:stretch>
        </p:blipFill>
        <p:spPr>
          <a:xfrm>
            <a:off x="5968005" y="4581129"/>
            <a:ext cx="2852468" cy="1597575"/>
          </a:xfrm>
          <a:prstGeom prst="rect">
            <a:avLst/>
          </a:prstGeom>
        </p:spPr>
      </p:pic>
      <p:pic>
        <p:nvPicPr>
          <p:cNvPr id="14" name="Billede 13"/>
          <p:cNvPicPr>
            <a:picLocks noChangeAspect="1"/>
          </p:cNvPicPr>
          <p:nvPr/>
        </p:nvPicPr>
        <p:blipFill>
          <a:blip r:embed="rId4"/>
          <a:stretch>
            <a:fillRect/>
          </a:stretch>
        </p:blipFill>
        <p:spPr>
          <a:xfrm>
            <a:off x="590634" y="4581128"/>
            <a:ext cx="2109158" cy="1191977"/>
          </a:xfrm>
          <a:prstGeom prst="rect">
            <a:avLst/>
          </a:prstGeom>
        </p:spPr>
      </p:pic>
      <p:sp>
        <p:nvSpPr>
          <p:cNvPr id="2" name="Højre-venstrepil 1"/>
          <p:cNvSpPr/>
          <p:nvPr/>
        </p:nvSpPr>
        <p:spPr>
          <a:xfrm>
            <a:off x="4040188" y="1540514"/>
            <a:ext cx="928364" cy="40090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a-DK"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4447695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Demonstration Actions</a:t>
            </a:r>
          </a:p>
        </p:txBody>
      </p:sp>
      <p:pic>
        <p:nvPicPr>
          <p:cNvPr id="4" name="Pladsholder til indhold 3"/>
          <p:cNvPicPr>
            <a:picLocks noGrp="1" noChangeAspect="1"/>
          </p:cNvPicPr>
          <p:nvPr>
            <p:ph idx="1"/>
          </p:nvPr>
        </p:nvPicPr>
        <p:blipFill>
          <a:blip r:embed="rId2"/>
          <a:stretch>
            <a:fillRect/>
          </a:stretch>
        </p:blipFill>
        <p:spPr>
          <a:xfrm>
            <a:off x="755576" y="1268760"/>
            <a:ext cx="7632848" cy="4767451"/>
          </a:xfrm>
          <a:prstGeom prst="rect">
            <a:avLst/>
          </a:prstGeom>
        </p:spPr>
      </p:pic>
      <p:sp>
        <p:nvSpPr>
          <p:cNvPr id="3" name="Tekstboks 2"/>
          <p:cNvSpPr txBox="1"/>
          <p:nvPr/>
        </p:nvSpPr>
        <p:spPr>
          <a:xfrm>
            <a:off x="5940152" y="1556792"/>
            <a:ext cx="2592288" cy="95410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The following projects is covering all municipalities/partners: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C1, C2, C3, C4, C5, C6, C7, C20, C21, C22, C23 and C24.</a:t>
            </a:r>
          </a:p>
        </p:txBody>
      </p:sp>
      <p:sp>
        <p:nvSpPr>
          <p:cNvPr id="5" name="Højrepil 4"/>
          <p:cNvSpPr/>
          <p:nvPr/>
        </p:nvSpPr>
        <p:spPr>
          <a:xfrm>
            <a:off x="5508104" y="1682805"/>
            <a:ext cx="432048" cy="7380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5117581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D7EEE9-94C3-4EFC-A405-14761EB81307}"/>
              </a:ext>
            </a:extLst>
          </p:cNvPr>
          <p:cNvSpPr>
            <a:spLocks noGrp="1"/>
          </p:cNvSpPr>
          <p:nvPr>
            <p:ph type="title"/>
          </p:nvPr>
        </p:nvSpPr>
        <p:spPr/>
        <p:txBody>
          <a:bodyPr>
            <a:normAutofit fontScale="90000"/>
          </a:bodyPr>
          <a:lstStyle/>
          <a:p>
            <a:r>
              <a:rPr lang="da-DK" dirty="0" err="1"/>
              <a:t>What</a:t>
            </a:r>
            <a:r>
              <a:rPr lang="da-DK" dirty="0"/>
              <a:t> </a:t>
            </a:r>
            <a:r>
              <a:rPr lang="da-DK" dirty="0" err="1"/>
              <a:t>are</a:t>
            </a:r>
            <a:r>
              <a:rPr lang="da-DK" dirty="0"/>
              <a:t> the </a:t>
            </a:r>
            <a:r>
              <a:rPr lang="da-DK" dirty="0" err="1"/>
              <a:t>challenges</a:t>
            </a:r>
            <a:r>
              <a:rPr lang="da-DK" dirty="0"/>
              <a:t>?</a:t>
            </a:r>
            <a:br>
              <a:rPr lang="da-DK" dirty="0"/>
            </a:br>
            <a:r>
              <a:rPr lang="da-DK" dirty="0"/>
              <a:t>1. </a:t>
            </a:r>
            <a:r>
              <a:rPr lang="da-DK" dirty="0" err="1"/>
              <a:t>political</a:t>
            </a:r>
            <a:r>
              <a:rPr lang="da-DK" dirty="0"/>
              <a:t> (in)attention</a:t>
            </a:r>
          </a:p>
        </p:txBody>
      </p:sp>
      <p:sp>
        <p:nvSpPr>
          <p:cNvPr id="3" name="Pladsholder til indhold 2">
            <a:extLst>
              <a:ext uri="{FF2B5EF4-FFF2-40B4-BE49-F238E27FC236}">
                <a16:creationId xmlns:a16="http://schemas.microsoft.com/office/drawing/2014/main" id="{487E13CC-B1C5-49A1-8B82-7F9D7C2BE33F}"/>
              </a:ext>
            </a:extLst>
          </p:cNvPr>
          <p:cNvSpPr>
            <a:spLocks noGrp="1"/>
          </p:cNvSpPr>
          <p:nvPr>
            <p:ph idx="1"/>
          </p:nvPr>
        </p:nvSpPr>
        <p:spPr/>
        <p:txBody>
          <a:bodyPr>
            <a:normAutofit fontScale="92500" lnSpcReduction="20000"/>
          </a:bodyPr>
          <a:lstStyle/>
          <a:p>
            <a:r>
              <a:rPr lang="en-GB" dirty="0"/>
              <a:t>Varying experience with CC and CCA​</a:t>
            </a:r>
          </a:p>
          <a:p>
            <a:r>
              <a:rPr lang="en-GB" dirty="0"/>
              <a:t>Unequal political attention; unequal distribution of wealth​</a:t>
            </a:r>
          </a:p>
          <a:p>
            <a:r>
              <a:rPr lang="en-GB" dirty="0"/>
              <a:t>Different capacities at local level​</a:t>
            </a:r>
          </a:p>
          <a:p>
            <a:r>
              <a:rPr lang="en-GB" dirty="0"/>
              <a:t>No single authority to ensure cooperation on water and CCA among local authorities and between various levels of government​</a:t>
            </a:r>
          </a:p>
          <a:p>
            <a:r>
              <a:rPr lang="en-GB" dirty="0"/>
              <a:t>Conflicts of interests​</a:t>
            </a:r>
          </a:p>
          <a:p>
            <a:r>
              <a:rPr lang="en-GB" dirty="0"/>
              <a:t>Unclear role for public authorities vis-a-vis citizens; complicated involvement of citizens</a:t>
            </a:r>
            <a:endParaRPr lang="da-DK" dirty="0"/>
          </a:p>
        </p:txBody>
      </p:sp>
    </p:spTree>
    <p:extLst>
      <p:ext uri="{BB962C8B-B14F-4D97-AF65-F5344CB8AC3E}">
        <p14:creationId xmlns:p14="http://schemas.microsoft.com/office/powerpoint/2010/main" val="18330529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a:xfrm>
            <a:off x="395536" y="332656"/>
            <a:ext cx="8229600" cy="1143000"/>
          </a:xfrm>
        </p:spPr>
        <p:txBody>
          <a:bodyPr>
            <a:noAutofit/>
          </a:bodyPr>
          <a:lstStyle/>
          <a:p>
            <a:r>
              <a:rPr lang="da-DK" sz="3600" dirty="0" err="1"/>
              <a:t>Examples</a:t>
            </a:r>
            <a:r>
              <a:rPr lang="da-DK" sz="3600" dirty="0"/>
              <a:t> of ‘</a:t>
            </a:r>
            <a:r>
              <a:rPr lang="da-DK" sz="3600" dirty="0" err="1"/>
              <a:t>deliverables</a:t>
            </a:r>
            <a:r>
              <a:rPr lang="da-DK" sz="3600" dirty="0"/>
              <a:t>’ from</a:t>
            </a:r>
            <a:br>
              <a:rPr lang="da-DK" sz="3600" dirty="0"/>
            </a:br>
            <a:r>
              <a:rPr lang="da-DK" sz="3600" b="1" dirty="0" err="1">
                <a:solidFill>
                  <a:srgbClr val="FF0000"/>
                </a:solidFill>
              </a:rPr>
              <a:t>cross-cutting</a:t>
            </a:r>
            <a:r>
              <a:rPr lang="da-DK" sz="3600" b="1" dirty="0">
                <a:solidFill>
                  <a:srgbClr val="FF0000"/>
                </a:solidFill>
              </a:rPr>
              <a:t> actions</a:t>
            </a:r>
          </a:p>
        </p:txBody>
      </p:sp>
      <p:sp>
        <p:nvSpPr>
          <p:cNvPr id="8" name="Pladsholder til indhold 7"/>
          <p:cNvSpPr>
            <a:spLocks noGrp="1"/>
          </p:cNvSpPr>
          <p:nvPr>
            <p:ph idx="1"/>
          </p:nvPr>
        </p:nvSpPr>
        <p:spPr>
          <a:xfrm>
            <a:off x="683568" y="1484784"/>
            <a:ext cx="8003232" cy="4464496"/>
          </a:xfrm>
        </p:spPr>
        <p:txBody>
          <a:bodyPr>
            <a:normAutofit fontScale="70000" lnSpcReduction="20000"/>
          </a:bodyPr>
          <a:lstStyle/>
          <a:p>
            <a:endParaRPr lang="da-DK" b="1" dirty="0">
              <a:solidFill>
                <a:srgbClr val="FF0000"/>
              </a:solidFill>
            </a:endParaRPr>
          </a:p>
          <a:p>
            <a:r>
              <a:rPr lang="da-DK" b="1" dirty="0">
                <a:solidFill>
                  <a:srgbClr val="FF0000"/>
                </a:solidFill>
              </a:rPr>
              <a:t>Analyses</a:t>
            </a:r>
            <a:r>
              <a:rPr lang="da-DK" dirty="0"/>
              <a:t>: </a:t>
            </a:r>
            <a:r>
              <a:rPr lang="da-DK" dirty="0" err="1"/>
              <a:t>review</a:t>
            </a:r>
            <a:r>
              <a:rPr lang="da-DK" dirty="0"/>
              <a:t> of CCA plans </a:t>
            </a:r>
            <a:r>
              <a:rPr lang="da-DK" dirty="0" err="1"/>
              <a:t>etc</a:t>
            </a:r>
            <a:r>
              <a:rPr lang="da-DK" dirty="0"/>
              <a:t>, </a:t>
            </a:r>
            <a:r>
              <a:rPr lang="da-DK" dirty="0" err="1"/>
              <a:t>identification</a:t>
            </a:r>
            <a:r>
              <a:rPr lang="da-DK" dirty="0"/>
              <a:t> of shortcomings, </a:t>
            </a:r>
            <a:r>
              <a:rPr lang="da-DK" dirty="0" err="1"/>
              <a:t>similarities</a:t>
            </a:r>
            <a:r>
              <a:rPr lang="da-DK" dirty="0"/>
              <a:t>, differences</a:t>
            </a:r>
          </a:p>
          <a:p>
            <a:r>
              <a:rPr lang="da-DK" dirty="0"/>
              <a:t>CDR </a:t>
            </a:r>
            <a:r>
              <a:rPr lang="da-DK" dirty="0" err="1"/>
              <a:t>facilitate</a:t>
            </a:r>
            <a:r>
              <a:rPr lang="da-DK" dirty="0"/>
              <a:t> </a:t>
            </a:r>
            <a:r>
              <a:rPr lang="da-DK" b="1" dirty="0">
                <a:solidFill>
                  <a:srgbClr val="FF0000"/>
                </a:solidFill>
              </a:rPr>
              <a:t>common tenders </a:t>
            </a:r>
            <a:r>
              <a:rPr lang="da-DK" dirty="0" err="1"/>
              <a:t>etc</a:t>
            </a:r>
            <a:r>
              <a:rPr lang="da-DK" dirty="0"/>
              <a:t>, </a:t>
            </a:r>
            <a:r>
              <a:rPr lang="da-DK" dirty="0" err="1"/>
              <a:t>gather</a:t>
            </a:r>
            <a:r>
              <a:rPr lang="da-DK" dirty="0"/>
              <a:t> national and international inspiration, </a:t>
            </a:r>
          </a:p>
          <a:p>
            <a:r>
              <a:rPr lang="da-DK" b="1" dirty="0" err="1">
                <a:solidFill>
                  <a:srgbClr val="FF0000"/>
                </a:solidFill>
              </a:rPr>
              <a:t>Study</a:t>
            </a:r>
            <a:r>
              <a:rPr lang="da-DK" b="1" dirty="0">
                <a:solidFill>
                  <a:srgbClr val="FF0000"/>
                </a:solidFill>
              </a:rPr>
              <a:t> tours, workshops, </a:t>
            </a:r>
            <a:r>
              <a:rPr lang="da-DK" b="1" dirty="0" err="1">
                <a:solidFill>
                  <a:srgbClr val="FF0000"/>
                </a:solidFill>
              </a:rPr>
              <a:t>knowledge-sharing</a:t>
            </a:r>
            <a:endParaRPr lang="da-DK" b="1" dirty="0">
              <a:solidFill>
                <a:srgbClr val="FF0000"/>
              </a:solidFill>
            </a:endParaRPr>
          </a:p>
          <a:p>
            <a:r>
              <a:rPr lang="da-DK" dirty="0"/>
              <a:t>Test of </a:t>
            </a:r>
            <a:r>
              <a:rPr lang="da-DK" b="1" dirty="0" err="1">
                <a:solidFill>
                  <a:srgbClr val="FF0000"/>
                </a:solidFill>
              </a:rPr>
              <a:t>organisational</a:t>
            </a:r>
            <a:r>
              <a:rPr lang="da-DK" b="1" dirty="0">
                <a:solidFill>
                  <a:srgbClr val="FF0000"/>
                </a:solidFill>
              </a:rPr>
              <a:t> and management modes, </a:t>
            </a:r>
            <a:r>
              <a:rPr lang="da-DK" b="1" dirty="0" err="1">
                <a:solidFill>
                  <a:srgbClr val="FF0000"/>
                </a:solidFill>
              </a:rPr>
              <a:t>involvement</a:t>
            </a:r>
            <a:r>
              <a:rPr lang="da-DK" b="1" dirty="0">
                <a:solidFill>
                  <a:srgbClr val="FF0000"/>
                </a:solidFill>
              </a:rPr>
              <a:t> of </a:t>
            </a:r>
            <a:r>
              <a:rPr lang="da-DK" b="1" dirty="0" err="1">
                <a:solidFill>
                  <a:srgbClr val="FF0000"/>
                </a:solidFill>
              </a:rPr>
              <a:t>citizens</a:t>
            </a:r>
            <a:r>
              <a:rPr lang="da-DK" dirty="0"/>
              <a:t>, </a:t>
            </a:r>
          </a:p>
          <a:p>
            <a:r>
              <a:rPr lang="da-DK" dirty="0" err="1"/>
              <a:t>Gathering</a:t>
            </a:r>
            <a:r>
              <a:rPr lang="da-DK" dirty="0"/>
              <a:t> </a:t>
            </a:r>
            <a:r>
              <a:rPr lang="da-DK" b="1" dirty="0" err="1">
                <a:solidFill>
                  <a:srgbClr val="FF0000"/>
                </a:solidFill>
              </a:rPr>
              <a:t>best</a:t>
            </a:r>
            <a:r>
              <a:rPr lang="da-DK" b="1" dirty="0">
                <a:solidFill>
                  <a:srgbClr val="FF0000"/>
                </a:solidFill>
              </a:rPr>
              <a:t> </a:t>
            </a:r>
            <a:r>
              <a:rPr lang="da-DK" b="1" dirty="0" err="1">
                <a:solidFill>
                  <a:srgbClr val="FF0000"/>
                </a:solidFill>
              </a:rPr>
              <a:t>practice</a:t>
            </a:r>
            <a:r>
              <a:rPr lang="da-DK" b="1" dirty="0">
                <a:solidFill>
                  <a:srgbClr val="FF0000"/>
                </a:solidFill>
              </a:rPr>
              <a:t> </a:t>
            </a:r>
            <a:r>
              <a:rPr lang="da-DK" dirty="0" err="1"/>
              <a:t>examples</a:t>
            </a:r>
            <a:r>
              <a:rPr lang="da-DK" dirty="0"/>
              <a:t>, </a:t>
            </a:r>
          </a:p>
          <a:p>
            <a:r>
              <a:rPr lang="da-DK" dirty="0"/>
              <a:t>Evaluation and </a:t>
            </a:r>
            <a:r>
              <a:rPr lang="da-DK" dirty="0" err="1"/>
              <a:t>assessment</a:t>
            </a:r>
            <a:r>
              <a:rPr lang="da-DK" dirty="0"/>
              <a:t> with </a:t>
            </a:r>
            <a:r>
              <a:rPr lang="da-DK" dirty="0" err="1"/>
              <a:t>focus</a:t>
            </a:r>
            <a:r>
              <a:rPr lang="da-DK" dirty="0"/>
              <a:t> on the </a:t>
            </a:r>
            <a:r>
              <a:rPr lang="da-DK" b="1" dirty="0" err="1">
                <a:solidFill>
                  <a:srgbClr val="FF0000"/>
                </a:solidFill>
              </a:rPr>
              <a:t>needs</a:t>
            </a:r>
            <a:r>
              <a:rPr lang="da-DK" b="1" dirty="0">
                <a:solidFill>
                  <a:srgbClr val="FF0000"/>
                </a:solidFill>
              </a:rPr>
              <a:t> on future </a:t>
            </a:r>
            <a:r>
              <a:rPr lang="da-DK" b="1" dirty="0" err="1">
                <a:solidFill>
                  <a:srgbClr val="FF0000"/>
                </a:solidFill>
              </a:rPr>
              <a:t>integrated</a:t>
            </a:r>
            <a:r>
              <a:rPr lang="da-DK" b="1" dirty="0">
                <a:solidFill>
                  <a:srgbClr val="FF0000"/>
                </a:solidFill>
              </a:rPr>
              <a:t> cross partner actions </a:t>
            </a:r>
          </a:p>
          <a:p>
            <a:r>
              <a:rPr lang="da-DK" dirty="0"/>
              <a:t>Creation of new </a:t>
            </a:r>
            <a:r>
              <a:rPr lang="da-DK" b="1" dirty="0" err="1">
                <a:solidFill>
                  <a:srgbClr val="FF0000"/>
                </a:solidFill>
              </a:rPr>
              <a:t>networks</a:t>
            </a:r>
            <a:endParaRPr lang="da-DK" b="1" dirty="0">
              <a:solidFill>
                <a:srgbClr val="FF0000"/>
              </a:solidFill>
            </a:endParaRPr>
          </a:p>
          <a:p>
            <a:r>
              <a:rPr lang="da-DK" dirty="0"/>
              <a:t>Development of </a:t>
            </a:r>
            <a:r>
              <a:rPr lang="da-DK" b="1" dirty="0" err="1">
                <a:solidFill>
                  <a:srgbClr val="FF0000"/>
                </a:solidFill>
              </a:rPr>
              <a:t>forecast</a:t>
            </a:r>
            <a:r>
              <a:rPr lang="da-DK" b="1" dirty="0">
                <a:solidFill>
                  <a:srgbClr val="FF0000"/>
                </a:solidFill>
              </a:rPr>
              <a:t> systems</a:t>
            </a:r>
          </a:p>
          <a:p>
            <a:r>
              <a:rPr lang="da-DK" dirty="0" err="1"/>
              <a:t>Etc</a:t>
            </a:r>
            <a:endParaRPr lang="da-DK" dirty="0"/>
          </a:p>
        </p:txBody>
      </p:sp>
    </p:spTree>
    <p:extLst>
      <p:ext uri="{BB962C8B-B14F-4D97-AF65-F5344CB8AC3E}">
        <p14:creationId xmlns:p14="http://schemas.microsoft.com/office/powerpoint/2010/main" val="19692132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476672"/>
            <a:ext cx="8229600" cy="1143000"/>
          </a:xfrm>
        </p:spPr>
        <p:txBody>
          <a:bodyPr>
            <a:normAutofit fontScale="90000"/>
          </a:bodyPr>
          <a:lstStyle/>
          <a:p>
            <a:r>
              <a:rPr lang="da-DK" dirty="0" err="1"/>
              <a:t>Examples</a:t>
            </a:r>
            <a:r>
              <a:rPr lang="da-DK" dirty="0"/>
              <a:t> of ‘</a:t>
            </a:r>
            <a:r>
              <a:rPr lang="da-DK" dirty="0" err="1"/>
              <a:t>deliverables</a:t>
            </a:r>
            <a:r>
              <a:rPr lang="da-DK" dirty="0"/>
              <a:t>’ from </a:t>
            </a:r>
            <a:r>
              <a:rPr lang="da-DK" b="1" dirty="0">
                <a:solidFill>
                  <a:srgbClr val="FF0000"/>
                </a:solidFill>
              </a:rPr>
              <a:t>demonstration actions</a:t>
            </a:r>
            <a:endParaRPr lang="da-DK" dirty="0"/>
          </a:p>
        </p:txBody>
      </p:sp>
      <p:sp>
        <p:nvSpPr>
          <p:cNvPr id="3" name="Pladsholder til indhold 2"/>
          <p:cNvSpPr>
            <a:spLocks noGrp="1"/>
          </p:cNvSpPr>
          <p:nvPr>
            <p:ph idx="1"/>
          </p:nvPr>
        </p:nvSpPr>
        <p:spPr/>
        <p:txBody>
          <a:bodyPr>
            <a:normAutofit fontScale="85000" lnSpcReduction="20000"/>
          </a:bodyPr>
          <a:lstStyle/>
          <a:p>
            <a:r>
              <a:rPr lang="da-DK" dirty="0" err="1"/>
              <a:t>Enhanced</a:t>
            </a:r>
            <a:r>
              <a:rPr lang="da-DK" dirty="0"/>
              <a:t> </a:t>
            </a:r>
            <a:r>
              <a:rPr lang="da-DK" dirty="0" err="1"/>
              <a:t>citizens</a:t>
            </a:r>
            <a:r>
              <a:rPr lang="da-DK" dirty="0"/>
              <a:t>’ engagement and </a:t>
            </a:r>
            <a:r>
              <a:rPr lang="da-DK" dirty="0" err="1"/>
              <a:t>political</a:t>
            </a:r>
            <a:r>
              <a:rPr lang="da-DK" dirty="0"/>
              <a:t> </a:t>
            </a:r>
            <a:r>
              <a:rPr lang="da-DK" dirty="0" err="1"/>
              <a:t>interest</a:t>
            </a:r>
            <a:endParaRPr lang="da-DK" dirty="0"/>
          </a:p>
          <a:p>
            <a:r>
              <a:rPr lang="da-DK" dirty="0"/>
              <a:t>Reports and </a:t>
            </a:r>
            <a:r>
              <a:rPr lang="da-DK" dirty="0" err="1"/>
              <a:t>descriptive</a:t>
            </a:r>
            <a:r>
              <a:rPr lang="da-DK" dirty="0"/>
              <a:t> scenarios, </a:t>
            </a:r>
            <a:r>
              <a:rPr lang="da-DK" dirty="0" err="1"/>
              <a:t>proposals</a:t>
            </a:r>
            <a:r>
              <a:rPr lang="da-DK" dirty="0"/>
              <a:t> for action/</a:t>
            </a:r>
            <a:r>
              <a:rPr lang="da-DK" dirty="0" err="1"/>
              <a:t>strategies</a:t>
            </a:r>
            <a:r>
              <a:rPr lang="da-DK" dirty="0"/>
              <a:t>, </a:t>
            </a:r>
          </a:p>
          <a:p>
            <a:r>
              <a:rPr lang="da-DK" dirty="0"/>
              <a:t>Pilot </a:t>
            </a:r>
            <a:r>
              <a:rPr lang="da-DK" dirty="0" err="1"/>
              <a:t>projects</a:t>
            </a:r>
            <a:endParaRPr lang="da-DK" dirty="0"/>
          </a:p>
          <a:p>
            <a:r>
              <a:rPr lang="da-DK" dirty="0" err="1"/>
              <a:t>Enhanced</a:t>
            </a:r>
            <a:r>
              <a:rPr lang="da-DK" dirty="0"/>
              <a:t> </a:t>
            </a:r>
            <a:r>
              <a:rPr lang="da-DK" dirty="0" err="1"/>
              <a:t>emergency</a:t>
            </a:r>
            <a:r>
              <a:rPr lang="da-DK" dirty="0"/>
              <a:t> </a:t>
            </a:r>
            <a:r>
              <a:rPr lang="da-DK" dirty="0" err="1"/>
              <a:t>preparedness</a:t>
            </a:r>
            <a:r>
              <a:rPr lang="da-DK" dirty="0"/>
              <a:t> plans</a:t>
            </a:r>
          </a:p>
          <a:p>
            <a:r>
              <a:rPr lang="da-DK" dirty="0" err="1"/>
              <a:t>Conceptual</a:t>
            </a:r>
            <a:r>
              <a:rPr lang="da-DK" dirty="0"/>
              <a:t> designs for </a:t>
            </a:r>
            <a:r>
              <a:rPr lang="da-DK" dirty="0" err="1"/>
              <a:t>certain</a:t>
            </a:r>
            <a:r>
              <a:rPr lang="da-DK" dirty="0"/>
              <a:t> </a:t>
            </a:r>
            <a:r>
              <a:rPr lang="da-DK" dirty="0" err="1"/>
              <a:t>infrastructures</a:t>
            </a:r>
            <a:endParaRPr lang="da-DK" dirty="0"/>
          </a:p>
          <a:p>
            <a:r>
              <a:rPr lang="da-DK" dirty="0" err="1"/>
              <a:t>Hydrolic</a:t>
            </a:r>
            <a:r>
              <a:rPr lang="da-DK" dirty="0"/>
              <a:t> models</a:t>
            </a:r>
          </a:p>
          <a:p>
            <a:r>
              <a:rPr lang="da-DK" dirty="0"/>
              <a:t>Reports </a:t>
            </a:r>
            <a:r>
              <a:rPr lang="da-DK" dirty="0" err="1"/>
              <a:t>taking</a:t>
            </a:r>
            <a:r>
              <a:rPr lang="da-DK" dirty="0"/>
              <a:t> </a:t>
            </a:r>
            <a:r>
              <a:rPr lang="da-DK" dirty="0" err="1"/>
              <a:t>into</a:t>
            </a:r>
            <a:r>
              <a:rPr lang="da-DK" dirty="0"/>
              <a:t> </a:t>
            </a:r>
            <a:r>
              <a:rPr lang="da-DK" dirty="0" err="1"/>
              <a:t>account</a:t>
            </a:r>
            <a:r>
              <a:rPr lang="da-DK" dirty="0"/>
              <a:t>: </a:t>
            </a:r>
            <a:r>
              <a:rPr lang="da-DK" dirty="0" err="1"/>
              <a:t>biodiversity</a:t>
            </a:r>
            <a:r>
              <a:rPr lang="da-DK" dirty="0"/>
              <a:t>, </a:t>
            </a:r>
            <a:r>
              <a:rPr lang="da-DK" dirty="0" err="1"/>
              <a:t>tourism</a:t>
            </a:r>
            <a:r>
              <a:rPr lang="da-DK" dirty="0"/>
              <a:t>, </a:t>
            </a:r>
            <a:r>
              <a:rPr lang="da-DK" dirty="0" err="1"/>
              <a:t>environment</a:t>
            </a:r>
            <a:r>
              <a:rPr lang="da-DK" dirty="0"/>
              <a:t>, business </a:t>
            </a:r>
            <a:r>
              <a:rPr lang="da-DK" dirty="0" err="1"/>
              <a:t>development</a:t>
            </a:r>
            <a:r>
              <a:rPr lang="da-DK" dirty="0"/>
              <a:t>, </a:t>
            </a:r>
          </a:p>
          <a:p>
            <a:r>
              <a:rPr lang="da-DK" dirty="0" err="1"/>
              <a:t>Show-room</a:t>
            </a:r>
            <a:r>
              <a:rPr lang="da-DK" dirty="0"/>
              <a:t>, </a:t>
            </a:r>
            <a:r>
              <a:rPr lang="da-DK" dirty="0" err="1"/>
              <a:t>visitors</a:t>
            </a:r>
            <a:r>
              <a:rPr lang="da-DK" dirty="0"/>
              <a:t> centres, </a:t>
            </a:r>
            <a:r>
              <a:rPr lang="da-DK" dirty="0" err="1"/>
              <a:t>teaching</a:t>
            </a:r>
            <a:r>
              <a:rPr lang="da-DK" dirty="0"/>
              <a:t> </a:t>
            </a:r>
            <a:r>
              <a:rPr lang="da-DK" dirty="0" err="1"/>
              <a:t>material</a:t>
            </a:r>
            <a:endParaRPr lang="da-DK" dirty="0"/>
          </a:p>
          <a:p>
            <a:pPr lvl="5"/>
            <a:endParaRPr lang="da-DK" dirty="0"/>
          </a:p>
          <a:p>
            <a:pPr marL="2286000" lvl="5" indent="0">
              <a:buNone/>
            </a:pPr>
            <a:r>
              <a:rPr lang="da-DK" dirty="0" err="1"/>
              <a:t>Etc</a:t>
            </a:r>
            <a:r>
              <a:rPr lang="da-DK" dirty="0"/>
              <a:t> </a:t>
            </a:r>
            <a:r>
              <a:rPr lang="da-DK" dirty="0" err="1"/>
              <a:t>etc</a:t>
            </a:r>
            <a:r>
              <a:rPr lang="da-DK" dirty="0"/>
              <a:t> </a:t>
            </a:r>
            <a:r>
              <a:rPr lang="da-DK" dirty="0" err="1"/>
              <a:t>etc</a:t>
            </a:r>
            <a:r>
              <a:rPr lang="da-DK" dirty="0"/>
              <a:t> </a:t>
            </a:r>
            <a:r>
              <a:rPr lang="da-DK" dirty="0" err="1"/>
              <a:t>etc</a:t>
            </a:r>
            <a:endParaRPr lang="da-DK" dirty="0"/>
          </a:p>
        </p:txBody>
      </p:sp>
    </p:spTree>
    <p:extLst>
      <p:ext uri="{BB962C8B-B14F-4D97-AF65-F5344CB8AC3E}">
        <p14:creationId xmlns:p14="http://schemas.microsoft.com/office/powerpoint/2010/main" val="3312173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476672"/>
            <a:ext cx="8229600" cy="1143000"/>
          </a:xfrm>
        </p:spPr>
        <p:txBody>
          <a:bodyPr>
            <a:noAutofit/>
          </a:bodyPr>
          <a:lstStyle/>
          <a:p>
            <a:r>
              <a:rPr lang="da-DK" sz="3600" dirty="0" err="1"/>
              <a:t>Examples</a:t>
            </a:r>
            <a:r>
              <a:rPr lang="da-DK" sz="3600" dirty="0"/>
              <a:t> of ‘</a:t>
            </a:r>
            <a:r>
              <a:rPr lang="da-DK" sz="3600" dirty="0" err="1"/>
              <a:t>deliverables</a:t>
            </a:r>
            <a:r>
              <a:rPr lang="da-DK" sz="3600" dirty="0"/>
              <a:t>’ </a:t>
            </a:r>
            <a:r>
              <a:rPr lang="da-DK" sz="3600" dirty="0" err="1"/>
              <a:t>that</a:t>
            </a:r>
            <a:r>
              <a:rPr lang="da-DK" sz="3600" dirty="0"/>
              <a:t> </a:t>
            </a:r>
            <a:r>
              <a:rPr lang="da-DK" sz="3600" dirty="0" err="1"/>
              <a:t>help</a:t>
            </a:r>
            <a:r>
              <a:rPr lang="da-DK" sz="3600" dirty="0"/>
              <a:t> </a:t>
            </a:r>
            <a:r>
              <a:rPr lang="da-DK" sz="3600" dirty="0" err="1"/>
              <a:t>municipalities</a:t>
            </a:r>
            <a:r>
              <a:rPr lang="da-DK" sz="3600" dirty="0"/>
              <a:t> with CCA plans? (1)</a:t>
            </a:r>
          </a:p>
        </p:txBody>
      </p:sp>
      <p:sp>
        <p:nvSpPr>
          <p:cNvPr id="3" name="Pladsholder til indhold 2"/>
          <p:cNvSpPr>
            <a:spLocks noGrp="1"/>
          </p:cNvSpPr>
          <p:nvPr>
            <p:ph idx="1"/>
          </p:nvPr>
        </p:nvSpPr>
        <p:spPr>
          <a:xfrm>
            <a:off x="179512" y="1844824"/>
            <a:ext cx="8712968" cy="4281339"/>
          </a:xfrm>
        </p:spPr>
        <p:txBody>
          <a:bodyPr>
            <a:normAutofit/>
          </a:bodyPr>
          <a:lstStyle/>
          <a:p>
            <a:r>
              <a:rPr lang="da-DK" sz="2600" dirty="0"/>
              <a:t>Analysis on </a:t>
            </a:r>
            <a:r>
              <a:rPr lang="da-DK" sz="2600" b="1" dirty="0">
                <a:solidFill>
                  <a:srgbClr val="FF0000"/>
                </a:solidFill>
              </a:rPr>
              <a:t>legal </a:t>
            </a:r>
            <a:r>
              <a:rPr lang="da-DK" sz="2600" b="1" dirty="0" err="1">
                <a:solidFill>
                  <a:srgbClr val="FF0000"/>
                </a:solidFill>
              </a:rPr>
              <a:t>barriers</a:t>
            </a:r>
            <a:r>
              <a:rPr lang="da-DK" sz="2600" b="1" dirty="0">
                <a:solidFill>
                  <a:srgbClr val="FF0000"/>
                </a:solidFill>
              </a:rPr>
              <a:t> </a:t>
            </a:r>
          </a:p>
          <a:p>
            <a:pPr lvl="1"/>
            <a:r>
              <a:rPr lang="da-DK" sz="2600" dirty="0" err="1"/>
              <a:t>Understanding</a:t>
            </a:r>
            <a:r>
              <a:rPr lang="da-DK" sz="2600" dirty="0"/>
              <a:t> present legal systems</a:t>
            </a:r>
          </a:p>
          <a:p>
            <a:pPr lvl="1"/>
            <a:r>
              <a:rPr lang="da-DK" sz="2600" dirty="0"/>
              <a:t>Promote </a:t>
            </a:r>
            <a:r>
              <a:rPr lang="da-DK" sz="2600" dirty="0" err="1"/>
              <a:t>better</a:t>
            </a:r>
            <a:r>
              <a:rPr lang="da-DK" sz="2600" dirty="0"/>
              <a:t> </a:t>
            </a:r>
            <a:r>
              <a:rPr lang="da-DK" sz="2600" dirty="0" err="1"/>
              <a:t>implementation</a:t>
            </a:r>
            <a:r>
              <a:rPr lang="da-DK" sz="2600" dirty="0"/>
              <a:t> (short run)</a:t>
            </a:r>
          </a:p>
          <a:p>
            <a:pPr lvl="1"/>
            <a:r>
              <a:rPr lang="da-DK" sz="2600" dirty="0"/>
              <a:t>Propose </a:t>
            </a:r>
            <a:r>
              <a:rPr lang="da-DK" sz="2600" dirty="0" err="1"/>
              <a:t>recommendations</a:t>
            </a:r>
            <a:r>
              <a:rPr lang="da-DK" sz="2600" dirty="0"/>
              <a:t> to </a:t>
            </a:r>
            <a:r>
              <a:rPr lang="da-DK" sz="2600" dirty="0" err="1"/>
              <a:t>lawmakers</a:t>
            </a:r>
            <a:r>
              <a:rPr lang="da-DK" sz="2600" dirty="0"/>
              <a:t> (long run)</a:t>
            </a:r>
          </a:p>
          <a:p>
            <a:r>
              <a:rPr lang="da-DK" sz="2600" dirty="0"/>
              <a:t>Analysis of CCA </a:t>
            </a:r>
            <a:r>
              <a:rPr lang="da-DK" sz="2600" b="1" dirty="0" err="1">
                <a:solidFill>
                  <a:srgbClr val="FF0000"/>
                </a:solidFill>
              </a:rPr>
              <a:t>mainstreaming</a:t>
            </a:r>
            <a:r>
              <a:rPr lang="da-DK" sz="2600" b="1" dirty="0">
                <a:solidFill>
                  <a:srgbClr val="FF0000"/>
                </a:solidFill>
              </a:rPr>
              <a:t> </a:t>
            </a:r>
            <a:r>
              <a:rPr lang="da-DK" sz="2600" b="1" dirty="0" err="1">
                <a:solidFill>
                  <a:srgbClr val="FF0000"/>
                </a:solidFill>
              </a:rPr>
              <a:t>into</a:t>
            </a:r>
            <a:r>
              <a:rPr lang="da-DK" sz="2600" b="1" dirty="0">
                <a:solidFill>
                  <a:srgbClr val="FF0000"/>
                </a:solidFill>
              </a:rPr>
              <a:t> </a:t>
            </a:r>
            <a:r>
              <a:rPr lang="da-DK" sz="2600" b="1" dirty="0" err="1">
                <a:solidFill>
                  <a:srgbClr val="FF0000"/>
                </a:solidFill>
              </a:rPr>
              <a:t>local</a:t>
            </a:r>
            <a:r>
              <a:rPr lang="da-DK" sz="2600" b="1" dirty="0">
                <a:solidFill>
                  <a:srgbClr val="FF0000"/>
                </a:solidFill>
              </a:rPr>
              <a:t> </a:t>
            </a:r>
            <a:r>
              <a:rPr lang="da-DK" sz="2600" b="1" dirty="0" err="1">
                <a:solidFill>
                  <a:srgbClr val="FF0000"/>
                </a:solidFill>
              </a:rPr>
              <a:t>planning</a:t>
            </a:r>
            <a:r>
              <a:rPr lang="da-DK" sz="2600" b="1" dirty="0">
                <a:solidFill>
                  <a:srgbClr val="FF0000"/>
                </a:solidFill>
              </a:rPr>
              <a:t> </a:t>
            </a:r>
            <a:r>
              <a:rPr lang="da-DK" sz="2600" dirty="0"/>
              <a:t>(</a:t>
            </a:r>
            <a:r>
              <a:rPr lang="da-DK" sz="2600" dirty="0" err="1"/>
              <a:t>infrastructure</a:t>
            </a:r>
            <a:r>
              <a:rPr lang="da-DK" sz="2600" dirty="0"/>
              <a:t>, </a:t>
            </a:r>
            <a:r>
              <a:rPr lang="da-DK" sz="2600" dirty="0" err="1"/>
              <a:t>environmental</a:t>
            </a:r>
            <a:r>
              <a:rPr lang="da-DK" sz="2600" dirty="0"/>
              <a:t>, plans etc.)</a:t>
            </a:r>
          </a:p>
          <a:p>
            <a:pPr lvl="1"/>
            <a:r>
              <a:rPr lang="da-DK" sz="2600" dirty="0"/>
              <a:t>Focus on </a:t>
            </a:r>
            <a:r>
              <a:rPr lang="da-DK" sz="2600" dirty="0" err="1"/>
              <a:t>areas</a:t>
            </a:r>
            <a:r>
              <a:rPr lang="da-DK" sz="2600" dirty="0"/>
              <a:t> for </a:t>
            </a:r>
            <a:r>
              <a:rPr lang="da-DK" sz="2600" dirty="0" err="1"/>
              <a:t>improvement</a:t>
            </a:r>
            <a:r>
              <a:rPr lang="da-DK" sz="2600" dirty="0"/>
              <a:t>: </a:t>
            </a:r>
            <a:r>
              <a:rPr lang="da-DK" sz="2600" dirty="0" err="1"/>
              <a:t>interdisciplinarity</a:t>
            </a:r>
            <a:r>
              <a:rPr lang="da-DK" sz="2600" dirty="0"/>
              <a:t>, </a:t>
            </a:r>
            <a:r>
              <a:rPr lang="da-DK" sz="2600" dirty="0" err="1"/>
              <a:t>make</a:t>
            </a:r>
            <a:r>
              <a:rPr lang="da-DK" sz="2600" dirty="0"/>
              <a:t> </a:t>
            </a:r>
            <a:r>
              <a:rPr lang="da-DK" sz="2600" dirty="0" err="1"/>
              <a:t>planning</a:t>
            </a:r>
            <a:r>
              <a:rPr lang="da-DK" sz="2600" dirty="0"/>
              <a:t> more </a:t>
            </a:r>
            <a:r>
              <a:rPr lang="da-DK" sz="2600" dirty="0" err="1"/>
              <a:t>specific</a:t>
            </a:r>
            <a:r>
              <a:rPr lang="da-DK" sz="2600" dirty="0"/>
              <a:t>/</a:t>
            </a:r>
            <a:r>
              <a:rPr lang="da-DK" sz="2600" dirty="0" err="1"/>
              <a:t>less</a:t>
            </a:r>
            <a:r>
              <a:rPr lang="da-DK" sz="2600" dirty="0"/>
              <a:t> abstract, </a:t>
            </a:r>
            <a:r>
              <a:rPr lang="da-DK" sz="2600" dirty="0" err="1"/>
              <a:t>improve</a:t>
            </a:r>
            <a:r>
              <a:rPr lang="da-DK" sz="2600" dirty="0"/>
              <a:t> cross-</a:t>
            </a:r>
            <a:r>
              <a:rPr lang="da-DK" sz="2600" dirty="0" err="1"/>
              <a:t>sector</a:t>
            </a:r>
            <a:r>
              <a:rPr lang="da-DK" sz="2600" dirty="0"/>
              <a:t> </a:t>
            </a:r>
            <a:r>
              <a:rPr lang="da-DK" sz="2600" dirty="0" err="1"/>
              <a:t>work</a:t>
            </a:r>
            <a:r>
              <a:rPr lang="da-DK" sz="2600" dirty="0"/>
              <a:t> etc.</a:t>
            </a:r>
          </a:p>
          <a:p>
            <a:pPr lvl="1"/>
            <a:endParaRPr lang="da-DK" dirty="0"/>
          </a:p>
        </p:txBody>
      </p:sp>
    </p:spTree>
    <p:extLst>
      <p:ext uri="{BB962C8B-B14F-4D97-AF65-F5344CB8AC3E}">
        <p14:creationId xmlns:p14="http://schemas.microsoft.com/office/powerpoint/2010/main" val="5684919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476672"/>
            <a:ext cx="8229600" cy="1143000"/>
          </a:xfrm>
        </p:spPr>
        <p:txBody>
          <a:bodyPr>
            <a:normAutofit fontScale="90000"/>
          </a:bodyPr>
          <a:lstStyle/>
          <a:p>
            <a:r>
              <a:rPr lang="da-DK" dirty="0" err="1"/>
              <a:t>Examples</a:t>
            </a:r>
            <a:r>
              <a:rPr lang="da-DK" dirty="0"/>
              <a:t> of ‘</a:t>
            </a:r>
            <a:r>
              <a:rPr lang="da-DK" dirty="0" err="1"/>
              <a:t>deliverables</a:t>
            </a:r>
            <a:r>
              <a:rPr lang="da-DK" dirty="0"/>
              <a:t>’ </a:t>
            </a:r>
            <a:r>
              <a:rPr lang="da-DK" dirty="0" err="1"/>
              <a:t>that</a:t>
            </a:r>
            <a:r>
              <a:rPr lang="da-DK" dirty="0"/>
              <a:t> </a:t>
            </a:r>
            <a:r>
              <a:rPr lang="da-DK" dirty="0" err="1"/>
              <a:t>help</a:t>
            </a:r>
            <a:r>
              <a:rPr lang="da-DK" dirty="0"/>
              <a:t> </a:t>
            </a:r>
            <a:r>
              <a:rPr lang="da-DK" dirty="0" err="1"/>
              <a:t>municipalities</a:t>
            </a:r>
            <a:r>
              <a:rPr lang="da-DK" dirty="0"/>
              <a:t> with CCA plans? (2)</a:t>
            </a:r>
          </a:p>
        </p:txBody>
      </p:sp>
      <p:sp>
        <p:nvSpPr>
          <p:cNvPr id="3" name="Pladsholder til indhold 2"/>
          <p:cNvSpPr>
            <a:spLocks noGrp="1"/>
          </p:cNvSpPr>
          <p:nvPr>
            <p:ph idx="1"/>
          </p:nvPr>
        </p:nvSpPr>
        <p:spPr>
          <a:xfrm>
            <a:off x="457200" y="1844825"/>
            <a:ext cx="8229600" cy="4104456"/>
          </a:xfrm>
        </p:spPr>
        <p:txBody>
          <a:bodyPr>
            <a:normAutofit fontScale="92500" lnSpcReduction="20000"/>
          </a:bodyPr>
          <a:lstStyle/>
          <a:p>
            <a:r>
              <a:rPr lang="da-DK" dirty="0" err="1"/>
              <a:t>Modelling</a:t>
            </a:r>
            <a:r>
              <a:rPr lang="da-DK" dirty="0"/>
              <a:t> of </a:t>
            </a:r>
            <a:r>
              <a:rPr lang="da-DK" dirty="0" err="1"/>
              <a:t>catchments</a:t>
            </a:r>
            <a:endParaRPr lang="da-DK" dirty="0"/>
          </a:p>
          <a:p>
            <a:r>
              <a:rPr lang="da-DK" dirty="0"/>
              <a:t>Water models </a:t>
            </a:r>
          </a:p>
          <a:p>
            <a:r>
              <a:rPr lang="da-DK" dirty="0" err="1"/>
              <a:t>Climate</a:t>
            </a:r>
            <a:r>
              <a:rPr lang="da-DK" dirty="0"/>
              <a:t> </a:t>
            </a:r>
            <a:r>
              <a:rPr lang="da-DK" dirty="0" err="1"/>
              <a:t>risk</a:t>
            </a:r>
            <a:r>
              <a:rPr lang="da-DK" dirty="0"/>
              <a:t> scenarios</a:t>
            </a:r>
          </a:p>
          <a:p>
            <a:r>
              <a:rPr lang="da-DK" dirty="0"/>
              <a:t>Warning systems</a:t>
            </a:r>
          </a:p>
          <a:p>
            <a:endParaRPr lang="da-DK" dirty="0"/>
          </a:p>
          <a:p>
            <a:pPr marL="0" indent="0">
              <a:buNone/>
            </a:pPr>
            <a:r>
              <a:rPr lang="da-DK" sz="2800" dirty="0" err="1"/>
              <a:t>Creating</a:t>
            </a:r>
            <a:r>
              <a:rPr lang="da-DK" sz="2800" dirty="0"/>
              <a:t> a common </a:t>
            </a:r>
            <a:r>
              <a:rPr lang="da-DK" sz="2800" dirty="0" err="1"/>
              <a:t>understanding</a:t>
            </a:r>
            <a:r>
              <a:rPr lang="da-DK" sz="2800" dirty="0"/>
              <a:t> and </a:t>
            </a:r>
            <a:r>
              <a:rPr lang="da-DK" sz="2800" dirty="0" err="1"/>
              <a:t>language</a:t>
            </a:r>
            <a:endParaRPr lang="da-DK" sz="2800" dirty="0"/>
          </a:p>
          <a:p>
            <a:r>
              <a:rPr lang="da-DK" sz="2800" dirty="0" err="1"/>
              <a:t>Technically</a:t>
            </a:r>
            <a:r>
              <a:rPr lang="da-DK" sz="2800" dirty="0"/>
              <a:t>,</a:t>
            </a:r>
          </a:p>
          <a:p>
            <a:r>
              <a:rPr lang="da-DK" sz="2800" dirty="0" err="1"/>
              <a:t>among</a:t>
            </a:r>
            <a:r>
              <a:rPr lang="da-DK" sz="2800" dirty="0"/>
              <a:t> </a:t>
            </a:r>
            <a:r>
              <a:rPr lang="da-DK" sz="2800" dirty="0" err="1"/>
              <a:t>stakeholders</a:t>
            </a:r>
            <a:r>
              <a:rPr lang="da-DK" sz="2800" dirty="0"/>
              <a:t>,</a:t>
            </a:r>
          </a:p>
          <a:p>
            <a:r>
              <a:rPr lang="da-DK" sz="2800" dirty="0"/>
              <a:t>and </a:t>
            </a:r>
            <a:r>
              <a:rPr lang="da-DK" sz="2800" dirty="0" err="1"/>
              <a:t>among</a:t>
            </a:r>
            <a:r>
              <a:rPr lang="da-DK" sz="2800" dirty="0"/>
              <a:t> </a:t>
            </a:r>
            <a:r>
              <a:rPr lang="da-DK" sz="2800" dirty="0" err="1"/>
              <a:t>political</a:t>
            </a:r>
            <a:r>
              <a:rPr lang="da-DK" sz="2800" dirty="0"/>
              <a:t> decision-</a:t>
            </a:r>
            <a:r>
              <a:rPr lang="da-DK" sz="2800" dirty="0" err="1"/>
              <a:t>makers</a:t>
            </a:r>
            <a:endParaRPr lang="da-DK" sz="2800" dirty="0"/>
          </a:p>
          <a:p>
            <a:endParaRPr lang="da-DK" dirty="0"/>
          </a:p>
        </p:txBody>
      </p:sp>
    </p:spTree>
    <p:extLst>
      <p:ext uri="{BB962C8B-B14F-4D97-AF65-F5344CB8AC3E}">
        <p14:creationId xmlns:p14="http://schemas.microsoft.com/office/powerpoint/2010/main" val="3012196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23528" y="1556792"/>
            <a:ext cx="7931224" cy="2116832"/>
          </a:xfrm>
        </p:spPr>
        <p:txBody>
          <a:bodyPr/>
          <a:lstStyle/>
          <a:p>
            <a:pPr marL="0" indent="0" algn="just">
              <a:spcBef>
                <a:spcPct val="0"/>
              </a:spcBef>
              <a:buNone/>
              <a:defRPr/>
            </a:pPr>
            <a:r>
              <a:rPr lang="fr-FR" dirty="0" err="1">
                <a:solidFill>
                  <a:srgbClr val="009999"/>
                </a:solidFill>
              </a:rPr>
              <a:t>Capacity</a:t>
            </a:r>
            <a:r>
              <a:rPr lang="fr-FR" dirty="0">
                <a:solidFill>
                  <a:srgbClr val="009999"/>
                </a:solidFill>
              </a:rPr>
              <a:t>-building </a:t>
            </a:r>
            <a:r>
              <a:rPr lang="fr-FR" dirty="0" err="1">
                <a:solidFill>
                  <a:srgbClr val="009999"/>
                </a:solidFill>
              </a:rPr>
              <a:t>events</a:t>
            </a:r>
            <a:r>
              <a:rPr lang="fr-FR" dirty="0">
                <a:solidFill>
                  <a:srgbClr val="009999"/>
                </a:solidFill>
              </a:rPr>
              <a:t>:</a:t>
            </a:r>
          </a:p>
          <a:p>
            <a:pPr algn="just">
              <a:spcBef>
                <a:spcPct val="0"/>
              </a:spcBef>
              <a:buBlip>
                <a:blip r:embed="rId2"/>
              </a:buBlip>
              <a:defRPr/>
            </a:pPr>
            <a:endParaRPr lang="fr-FR" sz="2400" dirty="0">
              <a:solidFill>
                <a:srgbClr val="003068"/>
              </a:solidFill>
            </a:endParaRPr>
          </a:p>
          <a:p>
            <a:pPr algn="just">
              <a:spcBef>
                <a:spcPct val="0"/>
              </a:spcBef>
              <a:spcAft>
                <a:spcPts val="600"/>
              </a:spcAft>
              <a:buBlip>
                <a:blip r:embed="rId2"/>
              </a:buBlip>
              <a:defRPr/>
            </a:pPr>
            <a:r>
              <a:rPr lang="en-GB" b="1" dirty="0">
                <a:solidFill>
                  <a:srgbClr val="003068"/>
                </a:solidFill>
              </a:rPr>
              <a:t> </a:t>
            </a:r>
            <a:r>
              <a:rPr lang="en-GB" dirty="0">
                <a:solidFill>
                  <a:srgbClr val="003068"/>
                </a:solidFill>
              </a:rPr>
              <a:t>Webinars</a:t>
            </a:r>
          </a:p>
          <a:p>
            <a:pPr algn="just">
              <a:spcBef>
                <a:spcPct val="0"/>
              </a:spcBef>
              <a:spcAft>
                <a:spcPts val="600"/>
              </a:spcAft>
              <a:buBlip>
                <a:blip r:embed="rId2"/>
              </a:buBlip>
              <a:defRPr/>
            </a:pPr>
            <a:r>
              <a:rPr lang="fr-FR" dirty="0">
                <a:solidFill>
                  <a:srgbClr val="003068"/>
                </a:solidFill>
              </a:rPr>
              <a:t>  Workshops</a:t>
            </a:r>
          </a:p>
        </p:txBody>
      </p:sp>
      <p:sp>
        <p:nvSpPr>
          <p:cNvPr id="3" name="Titre 2"/>
          <p:cNvSpPr>
            <a:spLocks noGrp="1"/>
          </p:cNvSpPr>
          <p:nvPr>
            <p:ph type="title"/>
          </p:nvPr>
        </p:nvSpPr>
        <p:spPr>
          <a:xfrm>
            <a:off x="457200" y="274638"/>
            <a:ext cx="8229600" cy="922114"/>
          </a:xfrm>
        </p:spPr>
        <p:txBody>
          <a:bodyPr>
            <a:normAutofit/>
          </a:bodyPr>
          <a:lstStyle/>
          <a:p>
            <a:r>
              <a:rPr lang="fr-FR" sz="3600" dirty="0">
                <a:solidFill>
                  <a:srgbClr val="003068"/>
                </a:solidFill>
              </a:rPr>
              <a:t>Supporting </a:t>
            </a:r>
            <a:r>
              <a:rPr lang="fr-FR" sz="3600" dirty="0" err="1">
                <a:solidFill>
                  <a:srgbClr val="003068"/>
                </a:solidFill>
              </a:rPr>
              <a:t>signatories</a:t>
            </a:r>
            <a:endParaRPr lang="en-GB" sz="2800" dirty="0">
              <a:solidFill>
                <a:srgbClr val="003068"/>
              </a:solidFill>
            </a:endParaRPr>
          </a:p>
        </p:txBody>
      </p:sp>
      <p:pic>
        <p:nvPicPr>
          <p:cNvPr id="2053" name="Picture 5" descr="X:\Intranet\2 - RELATIONS\Photothèque\PHOTOS_events_ENC\PHOTOS 2015\2015_10_27_TANDEM-Covenant of Mayors\DSC_010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646" b="31812"/>
          <a:stretch/>
        </p:blipFill>
        <p:spPr bwMode="auto">
          <a:xfrm>
            <a:off x="1475656" y="3933056"/>
            <a:ext cx="5946440" cy="224145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733424" y="2420888"/>
            <a:ext cx="5508104" cy="1154162"/>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600"/>
              </a:spcAft>
              <a:buClrTx/>
              <a:buSzTx/>
              <a:buFontTx/>
              <a:buBlip>
                <a:blip r:embed="rId2"/>
              </a:buBlip>
              <a:tabLst/>
              <a:defRPr/>
            </a:pPr>
            <a:r>
              <a:rPr kumimoji="0" lang="en-GB" sz="3200" b="0" i="0" u="none" strike="noStrike" kern="1200" cap="none" spc="0" normalizeH="0" baseline="0" noProof="0" dirty="0">
                <a:ln>
                  <a:noFill/>
                </a:ln>
                <a:solidFill>
                  <a:srgbClr val="003068"/>
                </a:solidFill>
                <a:effectLst/>
                <a:uLnTx/>
                <a:uFillTx/>
                <a:latin typeface="Arial" panose="020B0604020202020204" pitchFamily="34" charset="0"/>
                <a:ea typeface="+mn-ea"/>
                <a:cs typeface="Arial" panose="020B0604020202020204" pitchFamily="34" charset="0"/>
              </a:rPr>
              <a:t> Finance working groups</a:t>
            </a:r>
          </a:p>
          <a:p>
            <a:pPr marL="0" marR="0" lvl="0" indent="0" algn="l" defTabSz="914400" rtl="0" eaLnBrk="1" fontAlgn="auto" latinLnBrk="0" hangingPunct="1">
              <a:lnSpc>
                <a:spcPct val="100000"/>
              </a:lnSpc>
              <a:spcBef>
                <a:spcPct val="0"/>
              </a:spcBef>
              <a:spcAft>
                <a:spcPts val="600"/>
              </a:spcAft>
              <a:buClrTx/>
              <a:buSzTx/>
              <a:buFontTx/>
              <a:buBlip>
                <a:blip r:embed="rId2"/>
              </a:buBlip>
              <a:tabLst/>
              <a:defRPr/>
            </a:pPr>
            <a:r>
              <a:rPr kumimoji="0" lang="en-GB" sz="3200" b="0" i="0" u="none" strike="noStrike" kern="1200" cap="none" spc="0" normalizeH="0" baseline="0" noProof="0" dirty="0">
                <a:ln>
                  <a:noFill/>
                </a:ln>
                <a:solidFill>
                  <a:srgbClr val="003068"/>
                </a:solidFill>
                <a:effectLst/>
                <a:uLnTx/>
                <a:uFillTx/>
                <a:latin typeface="Arial" panose="020B0604020202020204" pitchFamily="34" charset="0"/>
                <a:ea typeface="+mn-ea"/>
                <a:cs typeface="Arial" panose="020B0604020202020204" pitchFamily="34" charset="0"/>
              </a:rPr>
              <a:t>  City-twinning programme</a:t>
            </a:r>
            <a:endParaRPr kumimoji="0" lang="fr-FR"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332662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548680"/>
            <a:ext cx="8229600" cy="1143000"/>
          </a:xfrm>
        </p:spPr>
        <p:txBody>
          <a:bodyPr>
            <a:normAutofit fontScale="90000"/>
          </a:bodyPr>
          <a:lstStyle/>
          <a:p>
            <a:r>
              <a:rPr lang="en-US" dirty="0"/>
              <a:t>Examples of ‘deliverables’ that help municipalities with CCA plans? (3)</a:t>
            </a:r>
            <a:endParaRPr lang="da-DK" dirty="0"/>
          </a:p>
        </p:txBody>
      </p:sp>
      <p:sp>
        <p:nvSpPr>
          <p:cNvPr id="3" name="Pladsholder til indhold 2"/>
          <p:cNvSpPr>
            <a:spLocks noGrp="1"/>
          </p:cNvSpPr>
          <p:nvPr>
            <p:ph idx="1"/>
          </p:nvPr>
        </p:nvSpPr>
        <p:spPr>
          <a:xfrm>
            <a:off x="457200" y="1844825"/>
            <a:ext cx="8229600" cy="4104456"/>
          </a:xfrm>
        </p:spPr>
        <p:txBody>
          <a:bodyPr>
            <a:normAutofit lnSpcReduction="10000"/>
          </a:bodyPr>
          <a:lstStyle/>
          <a:p>
            <a:r>
              <a:rPr lang="da-DK" dirty="0" err="1">
                <a:solidFill>
                  <a:srgbClr val="FF0000"/>
                </a:solidFill>
              </a:rPr>
              <a:t>Capacity</a:t>
            </a:r>
            <a:r>
              <a:rPr lang="da-DK" dirty="0">
                <a:solidFill>
                  <a:srgbClr val="FF0000"/>
                </a:solidFill>
              </a:rPr>
              <a:t> </a:t>
            </a:r>
            <a:r>
              <a:rPr lang="da-DK" dirty="0" err="1">
                <a:solidFill>
                  <a:srgbClr val="FF0000"/>
                </a:solidFill>
              </a:rPr>
              <a:t>building</a:t>
            </a:r>
            <a:r>
              <a:rPr lang="da-DK" dirty="0">
                <a:solidFill>
                  <a:srgbClr val="FF0000"/>
                </a:solidFill>
              </a:rPr>
              <a:t> </a:t>
            </a:r>
            <a:r>
              <a:rPr lang="da-DK" dirty="0"/>
              <a:t>of officials and </a:t>
            </a:r>
            <a:r>
              <a:rPr lang="da-DK" dirty="0" err="1"/>
              <a:t>water</a:t>
            </a:r>
            <a:r>
              <a:rPr lang="da-DK" dirty="0"/>
              <a:t> professionals (</a:t>
            </a:r>
            <a:r>
              <a:rPr lang="da-DK" dirty="0" err="1"/>
              <a:t>training</a:t>
            </a:r>
            <a:r>
              <a:rPr lang="da-DK" dirty="0"/>
              <a:t> </a:t>
            </a:r>
            <a:r>
              <a:rPr lang="da-DK" dirty="0" err="1"/>
              <a:t>courses</a:t>
            </a:r>
            <a:r>
              <a:rPr lang="da-DK" dirty="0"/>
              <a:t>, workshops, </a:t>
            </a:r>
            <a:r>
              <a:rPr lang="da-DK" dirty="0" err="1"/>
              <a:t>masterclasses</a:t>
            </a:r>
            <a:r>
              <a:rPr lang="da-DK" dirty="0"/>
              <a:t>)</a:t>
            </a:r>
          </a:p>
          <a:p>
            <a:r>
              <a:rPr lang="da-DK" dirty="0" err="1"/>
              <a:t>Involvement</a:t>
            </a:r>
            <a:r>
              <a:rPr lang="da-DK" dirty="0"/>
              <a:t> of </a:t>
            </a:r>
            <a:r>
              <a:rPr lang="da-DK" dirty="0" err="1">
                <a:solidFill>
                  <a:srgbClr val="FF0000"/>
                </a:solidFill>
              </a:rPr>
              <a:t>universities</a:t>
            </a:r>
            <a:r>
              <a:rPr lang="da-DK" dirty="0">
                <a:solidFill>
                  <a:srgbClr val="FF0000"/>
                </a:solidFill>
              </a:rPr>
              <a:t> and </a:t>
            </a:r>
            <a:r>
              <a:rPr lang="da-DK" dirty="0" err="1">
                <a:solidFill>
                  <a:srgbClr val="FF0000"/>
                </a:solidFill>
              </a:rPr>
              <a:t>other</a:t>
            </a:r>
            <a:r>
              <a:rPr lang="da-DK" dirty="0">
                <a:solidFill>
                  <a:srgbClr val="FF0000"/>
                </a:solidFill>
              </a:rPr>
              <a:t> </a:t>
            </a:r>
            <a:r>
              <a:rPr lang="da-DK" dirty="0" err="1">
                <a:solidFill>
                  <a:srgbClr val="FF0000"/>
                </a:solidFill>
              </a:rPr>
              <a:t>knowledge</a:t>
            </a:r>
            <a:r>
              <a:rPr lang="da-DK" dirty="0">
                <a:solidFill>
                  <a:srgbClr val="FF0000"/>
                </a:solidFill>
              </a:rPr>
              <a:t> institutions </a:t>
            </a:r>
            <a:r>
              <a:rPr lang="da-DK" dirty="0"/>
              <a:t>(</a:t>
            </a:r>
            <a:r>
              <a:rPr lang="da-DK" dirty="0" err="1"/>
              <a:t>through</a:t>
            </a:r>
            <a:r>
              <a:rPr lang="da-DK" dirty="0"/>
              <a:t> </a:t>
            </a:r>
            <a:r>
              <a:rPr lang="da-DK" dirty="0" err="1"/>
              <a:t>direct</a:t>
            </a:r>
            <a:r>
              <a:rPr lang="da-DK" dirty="0"/>
              <a:t> </a:t>
            </a:r>
            <a:r>
              <a:rPr lang="da-DK" dirty="0" err="1"/>
              <a:t>involvement</a:t>
            </a:r>
            <a:r>
              <a:rPr lang="da-DK" dirty="0"/>
              <a:t> and an </a:t>
            </a:r>
            <a:r>
              <a:rPr lang="da-DK" dirty="0" err="1"/>
              <a:t>Advisory</a:t>
            </a:r>
            <a:r>
              <a:rPr lang="da-DK" dirty="0"/>
              <a:t> </a:t>
            </a:r>
            <a:r>
              <a:rPr lang="da-DK" dirty="0" err="1"/>
              <a:t>Committee</a:t>
            </a:r>
            <a:r>
              <a:rPr lang="da-DK" dirty="0"/>
              <a:t>)</a:t>
            </a:r>
          </a:p>
          <a:p>
            <a:r>
              <a:rPr lang="da-DK" dirty="0" err="1"/>
              <a:t>Counselling</a:t>
            </a:r>
            <a:r>
              <a:rPr lang="da-DK" dirty="0"/>
              <a:t> of </a:t>
            </a:r>
            <a:r>
              <a:rPr lang="da-DK" dirty="0" err="1">
                <a:solidFill>
                  <a:srgbClr val="FF0000"/>
                </a:solidFill>
              </a:rPr>
              <a:t>companies</a:t>
            </a:r>
            <a:r>
              <a:rPr lang="da-DK" dirty="0"/>
              <a:t> on </a:t>
            </a:r>
            <a:r>
              <a:rPr lang="da-DK" dirty="0" err="1"/>
              <a:t>further</a:t>
            </a:r>
            <a:r>
              <a:rPr lang="da-DK" dirty="0"/>
              <a:t> EU </a:t>
            </a:r>
            <a:r>
              <a:rPr lang="da-DK" dirty="0" err="1"/>
              <a:t>funding</a:t>
            </a:r>
            <a:r>
              <a:rPr lang="da-DK" dirty="0"/>
              <a:t>, </a:t>
            </a:r>
            <a:r>
              <a:rPr lang="da-DK" dirty="0" err="1"/>
              <a:t>export</a:t>
            </a:r>
            <a:r>
              <a:rPr lang="da-DK" dirty="0"/>
              <a:t> </a:t>
            </a:r>
            <a:r>
              <a:rPr lang="da-DK" dirty="0" err="1"/>
              <a:t>possibilities</a:t>
            </a:r>
            <a:r>
              <a:rPr lang="da-DK" dirty="0"/>
              <a:t>, innovation</a:t>
            </a:r>
          </a:p>
        </p:txBody>
      </p:sp>
    </p:spTree>
    <p:extLst>
      <p:ext uri="{BB962C8B-B14F-4D97-AF65-F5344CB8AC3E}">
        <p14:creationId xmlns:p14="http://schemas.microsoft.com/office/powerpoint/2010/main" val="24711323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836712"/>
            <a:ext cx="8229600" cy="580926"/>
          </a:xfrm>
        </p:spPr>
        <p:txBody>
          <a:bodyPr>
            <a:normAutofit fontScale="90000"/>
          </a:bodyPr>
          <a:lstStyle/>
          <a:p>
            <a:r>
              <a:rPr lang="da-DK" dirty="0">
                <a:solidFill>
                  <a:srgbClr val="FF0000"/>
                </a:solidFill>
              </a:rPr>
              <a:t>The vision and the </a:t>
            </a:r>
            <a:r>
              <a:rPr lang="da-DK" dirty="0" err="1">
                <a:solidFill>
                  <a:srgbClr val="FF0000"/>
                </a:solidFill>
              </a:rPr>
              <a:t>sustainability</a:t>
            </a:r>
            <a:r>
              <a:rPr lang="da-DK" dirty="0">
                <a:solidFill>
                  <a:srgbClr val="FF0000"/>
                </a:solidFill>
              </a:rPr>
              <a:t> on the long run</a:t>
            </a:r>
          </a:p>
        </p:txBody>
      </p:sp>
      <p:sp>
        <p:nvSpPr>
          <p:cNvPr id="3" name="Pladsholder til indhold 2"/>
          <p:cNvSpPr>
            <a:spLocks noGrp="1"/>
          </p:cNvSpPr>
          <p:nvPr>
            <p:ph idx="1"/>
          </p:nvPr>
        </p:nvSpPr>
        <p:spPr>
          <a:xfrm>
            <a:off x="457200" y="1844824"/>
            <a:ext cx="8229600" cy="4281339"/>
          </a:xfrm>
        </p:spPr>
        <p:txBody>
          <a:bodyPr>
            <a:normAutofit fontScale="92500"/>
          </a:bodyPr>
          <a:lstStyle/>
          <a:p>
            <a:r>
              <a:rPr lang="da-DK" dirty="0" err="1"/>
              <a:t>Enhanced</a:t>
            </a:r>
            <a:r>
              <a:rPr lang="da-DK" dirty="0"/>
              <a:t> </a:t>
            </a:r>
            <a:r>
              <a:rPr lang="da-DK" dirty="0" err="1"/>
              <a:t>legislation</a:t>
            </a:r>
            <a:endParaRPr lang="da-DK" dirty="0"/>
          </a:p>
          <a:p>
            <a:r>
              <a:rPr lang="da-DK" dirty="0"/>
              <a:t>Creation of efficient </a:t>
            </a:r>
            <a:r>
              <a:rPr lang="da-DK" dirty="0" err="1"/>
              <a:t>cooperation</a:t>
            </a:r>
            <a:r>
              <a:rPr lang="da-DK" dirty="0"/>
              <a:t> and </a:t>
            </a:r>
            <a:r>
              <a:rPr lang="da-DK" dirty="0" err="1"/>
              <a:t>coordination</a:t>
            </a:r>
            <a:r>
              <a:rPr lang="da-DK" dirty="0"/>
              <a:t> </a:t>
            </a:r>
            <a:r>
              <a:rPr lang="da-DK" dirty="0" err="1"/>
              <a:t>structures</a:t>
            </a:r>
            <a:r>
              <a:rPr lang="da-DK" dirty="0"/>
              <a:t> (</a:t>
            </a:r>
            <a:r>
              <a:rPr lang="da-DK" dirty="0" err="1"/>
              <a:t>vertically</a:t>
            </a:r>
            <a:r>
              <a:rPr lang="da-DK" dirty="0"/>
              <a:t>, </a:t>
            </a:r>
            <a:r>
              <a:rPr lang="da-DK" dirty="0" err="1"/>
              <a:t>horisontally</a:t>
            </a:r>
            <a:r>
              <a:rPr lang="da-DK" dirty="0"/>
              <a:t>)</a:t>
            </a:r>
          </a:p>
          <a:p>
            <a:r>
              <a:rPr lang="da-DK" dirty="0"/>
              <a:t>Business </a:t>
            </a:r>
            <a:r>
              <a:rPr lang="da-DK" dirty="0" err="1"/>
              <a:t>development</a:t>
            </a:r>
            <a:endParaRPr lang="da-DK" dirty="0"/>
          </a:p>
          <a:p>
            <a:r>
              <a:rPr lang="da-DK" dirty="0" err="1"/>
              <a:t>Better</a:t>
            </a:r>
            <a:r>
              <a:rPr lang="da-DK" dirty="0"/>
              <a:t> </a:t>
            </a:r>
            <a:r>
              <a:rPr lang="da-DK" dirty="0" err="1"/>
              <a:t>investments</a:t>
            </a:r>
            <a:r>
              <a:rPr lang="da-DK" dirty="0"/>
              <a:t> (</a:t>
            </a:r>
            <a:r>
              <a:rPr lang="da-DK" dirty="0" err="1"/>
              <a:t>water</a:t>
            </a:r>
            <a:r>
              <a:rPr lang="da-DK" dirty="0"/>
              <a:t> </a:t>
            </a:r>
            <a:r>
              <a:rPr lang="da-DK" dirty="0" err="1"/>
              <a:t>companies</a:t>
            </a:r>
            <a:r>
              <a:rPr lang="da-DK" dirty="0"/>
              <a:t>)</a:t>
            </a:r>
          </a:p>
          <a:p>
            <a:r>
              <a:rPr lang="da-DK" dirty="0"/>
              <a:t>Etc.</a:t>
            </a:r>
          </a:p>
          <a:p>
            <a:r>
              <a:rPr lang="da-DK" b="1" dirty="0">
                <a:solidFill>
                  <a:srgbClr val="FF0000"/>
                </a:solidFill>
              </a:rPr>
              <a:t>The vision: to </a:t>
            </a:r>
            <a:r>
              <a:rPr lang="da-DK" b="1" dirty="0" err="1">
                <a:solidFill>
                  <a:srgbClr val="FF0000"/>
                </a:solidFill>
              </a:rPr>
              <a:t>create</a:t>
            </a:r>
            <a:r>
              <a:rPr lang="da-DK" b="1" dirty="0">
                <a:solidFill>
                  <a:srgbClr val="FF0000"/>
                </a:solidFill>
              </a:rPr>
              <a:t> a new </a:t>
            </a:r>
            <a:r>
              <a:rPr lang="da-DK" b="1" dirty="0" err="1">
                <a:solidFill>
                  <a:srgbClr val="FF0000"/>
                </a:solidFill>
              </a:rPr>
              <a:t>paradigm</a:t>
            </a:r>
            <a:r>
              <a:rPr lang="da-DK" b="1" dirty="0">
                <a:solidFill>
                  <a:srgbClr val="FF0000"/>
                </a:solidFill>
              </a:rPr>
              <a:t> for a regional </a:t>
            </a:r>
            <a:r>
              <a:rPr lang="da-DK" b="1" dirty="0" err="1">
                <a:solidFill>
                  <a:srgbClr val="FF0000"/>
                </a:solidFill>
              </a:rPr>
              <a:t>strategy</a:t>
            </a:r>
            <a:r>
              <a:rPr lang="da-DK" b="1" dirty="0">
                <a:solidFill>
                  <a:srgbClr val="FF0000"/>
                </a:solidFill>
              </a:rPr>
              <a:t> on </a:t>
            </a:r>
            <a:r>
              <a:rPr lang="da-DK" b="1" dirty="0" err="1">
                <a:solidFill>
                  <a:srgbClr val="FF0000"/>
                </a:solidFill>
              </a:rPr>
              <a:t>integrative</a:t>
            </a:r>
            <a:r>
              <a:rPr lang="da-DK" b="1" dirty="0">
                <a:solidFill>
                  <a:srgbClr val="FF0000"/>
                </a:solidFill>
              </a:rPr>
              <a:t> CCA </a:t>
            </a:r>
            <a:r>
              <a:rPr lang="da-DK" b="1" dirty="0" err="1">
                <a:solidFill>
                  <a:srgbClr val="FF0000"/>
                </a:solidFill>
              </a:rPr>
              <a:t>planning</a:t>
            </a:r>
            <a:endParaRPr lang="da-DK" b="1" dirty="0">
              <a:solidFill>
                <a:srgbClr val="FF0000"/>
              </a:solidFill>
            </a:endParaRPr>
          </a:p>
          <a:p>
            <a:endParaRPr lang="da-DK" dirty="0"/>
          </a:p>
        </p:txBody>
      </p:sp>
    </p:spTree>
    <p:extLst>
      <p:ext uri="{BB962C8B-B14F-4D97-AF65-F5344CB8AC3E}">
        <p14:creationId xmlns:p14="http://schemas.microsoft.com/office/powerpoint/2010/main" val="31865842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illedresultat for vis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0870" y="128460"/>
            <a:ext cx="12431718" cy="690094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a:solidFill>
            <a:schemeClr val="bg1">
              <a:alpha val="50000"/>
            </a:schemeClr>
          </a:solidFill>
        </p:spPr>
        <p:txBody>
          <a:bodyPr/>
          <a:lstStyle/>
          <a:p>
            <a:r>
              <a:rPr lang="da-DK" b="1" dirty="0"/>
              <a:t>C2C CC </a:t>
            </a:r>
            <a:r>
              <a:rPr lang="da-DK" b="1" dirty="0" err="1"/>
              <a:t>objectives</a:t>
            </a:r>
            <a:endParaRPr lang="da-DK" b="1" dirty="0"/>
          </a:p>
        </p:txBody>
      </p:sp>
      <p:sp>
        <p:nvSpPr>
          <p:cNvPr id="3" name="Pladsholder til indhold 2"/>
          <p:cNvSpPr>
            <a:spLocks noGrp="1"/>
          </p:cNvSpPr>
          <p:nvPr>
            <p:ph idx="1"/>
          </p:nvPr>
        </p:nvSpPr>
        <p:spPr>
          <a:solidFill>
            <a:schemeClr val="bg1">
              <a:alpha val="70000"/>
            </a:schemeClr>
          </a:solidFill>
        </p:spPr>
        <p:txBody>
          <a:bodyPr>
            <a:normAutofit fontScale="85000" lnSpcReduction="20000"/>
          </a:bodyPr>
          <a:lstStyle/>
          <a:p>
            <a:pPr marL="0" indent="0">
              <a:buNone/>
            </a:pPr>
            <a:r>
              <a:rPr lang="da-DK" dirty="0" err="1"/>
              <a:t>Better</a:t>
            </a:r>
            <a:r>
              <a:rPr lang="da-DK" dirty="0"/>
              <a:t> </a:t>
            </a:r>
            <a:r>
              <a:rPr lang="da-DK" dirty="0" err="1"/>
              <a:t>planning</a:t>
            </a:r>
            <a:r>
              <a:rPr lang="da-DK" dirty="0"/>
              <a:t> and </a:t>
            </a:r>
            <a:r>
              <a:rPr lang="da-DK" dirty="0" err="1"/>
              <a:t>implementation</a:t>
            </a:r>
            <a:r>
              <a:rPr lang="da-DK" dirty="0"/>
              <a:t> of </a:t>
            </a:r>
            <a:r>
              <a:rPr lang="da-DK" dirty="0" err="1"/>
              <a:t>local</a:t>
            </a:r>
            <a:r>
              <a:rPr lang="da-DK" dirty="0"/>
              <a:t> </a:t>
            </a:r>
            <a:r>
              <a:rPr lang="da-DK" dirty="0" err="1"/>
              <a:t>climate</a:t>
            </a:r>
            <a:r>
              <a:rPr lang="da-DK" dirty="0"/>
              <a:t> adaptation plans (CCA-plans)</a:t>
            </a:r>
          </a:p>
          <a:p>
            <a:pPr marL="0" indent="0">
              <a:buNone/>
            </a:pPr>
            <a:endParaRPr lang="da-DK" dirty="0"/>
          </a:p>
          <a:p>
            <a:pPr marL="0" indent="0">
              <a:buNone/>
            </a:pPr>
            <a:r>
              <a:rPr lang="da-DK" b="1" dirty="0"/>
              <a:t>The </a:t>
            </a:r>
            <a:r>
              <a:rPr lang="da-DK" b="1" dirty="0" err="1"/>
              <a:t>written</a:t>
            </a:r>
            <a:r>
              <a:rPr lang="da-DK" b="1" dirty="0"/>
              <a:t> </a:t>
            </a:r>
            <a:r>
              <a:rPr lang="da-DK" b="1" dirty="0" err="1"/>
              <a:t>objective</a:t>
            </a:r>
            <a:r>
              <a:rPr lang="da-DK" b="1" dirty="0"/>
              <a:t>:</a:t>
            </a:r>
          </a:p>
          <a:p>
            <a:pPr marL="0" indent="0">
              <a:buNone/>
            </a:pPr>
            <a:r>
              <a:rPr lang="da-DK" dirty="0"/>
              <a:t>”To </a:t>
            </a:r>
            <a:r>
              <a:rPr lang="da-DK" dirty="0" err="1"/>
              <a:t>create</a:t>
            </a:r>
            <a:r>
              <a:rPr lang="da-DK" dirty="0"/>
              <a:t> </a:t>
            </a:r>
            <a:r>
              <a:rPr lang="da-DK" dirty="0" err="1"/>
              <a:t>climate</a:t>
            </a:r>
            <a:r>
              <a:rPr lang="da-DK" dirty="0"/>
              <a:t> </a:t>
            </a:r>
            <a:r>
              <a:rPr lang="da-DK" dirty="0" err="1"/>
              <a:t>resilient</a:t>
            </a:r>
            <a:r>
              <a:rPr lang="da-DK" dirty="0"/>
              <a:t> </a:t>
            </a:r>
            <a:r>
              <a:rPr lang="da-DK" dirty="0" err="1"/>
              <a:t>cities</a:t>
            </a:r>
            <a:r>
              <a:rPr lang="da-DK" dirty="0"/>
              <a:t> in a </a:t>
            </a:r>
            <a:r>
              <a:rPr lang="da-DK" dirty="0" err="1"/>
              <a:t>climate</a:t>
            </a:r>
            <a:r>
              <a:rPr lang="da-DK" dirty="0"/>
              <a:t> </a:t>
            </a:r>
            <a:r>
              <a:rPr lang="da-DK" dirty="0" err="1"/>
              <a:t>resilient</a:t>
            </a:r>
            <a:r>
              <a:rPr lang="da-DK" dirty="0"/>
              <a:t> region </a:t>
            </a:r>
            <a:r>
              <a:rPr lang="da-DK" dirty="0" err="1"/>
              <a:t>through</a:t>
            </a:r>
            <a:r>
              <a:rPr lang="da-DK" dirty="0"/>
              <a:t> the </a:t>
            </a:r>
            <a:r>
              <a:rPr lang="da-DK" dirty="0" err="1"/>
              <a:t>formulation</a:t>
            </a:r>
            <a:r>
              <a:rPr lang="da-DK" dirty="0"/>
              <a:t> of a </a:t>
            </a:r>
            <a:r>
              <a:rPr lang="da-DK" dirty="0" err="1"/>
              <a:t>common</a:t>
            </a:r>
            <a:r>
              <a:rPr lang="da-DK" dirty="0"/>
              <a:t> long term </a:t>
            </a:r>
            <a:r>
              <a:rPr lang="da-DK" dirty="0" err="1"/>
              <a:t>strategy</a:t>
            </a:r>
            <a:r>
              <a:rPr lang="da-DK" dirty="0"/>
              <a:t> </a:t>
            </a:r>
            <a:r>
              <a:rPr lang="da-DK" dirty="0" err="1"/>
              <a:t>among</a:t>
            </a:r>
            <a:r>
              <a:rPr lang="da-DK" dirty="0"/>
              <a:t> </a:t>
            </a:r>
            <a:r>
              <a:rPr lang="da-DK" dirty="0" err="1"/>
              <a:t>local</a:t>
            </a:r>
            <a:r>
              <a:rPr lang="da-DK" dirty="0"/>
              <a:t> </a:t>
            </a:r>
            <a:r>
              <a:rPr lang="da-DK" dirty="0" err="1"/>
              <a:t>stakeholders</a:t>
            </a:r>
            <a:r>
              <a:rPr lang="da-DK" dirty="0"/>
              <a:t>, </a:t>
            </a:r>
            <a:r>
              <a:rPr lang="da-DK" dirty="0" err="1"/>
              <a:t>implementing</a:t>
            </a:r>
            <a:r>
              <a:rPr lang="da-DK" dirty="0"/>
              <a:t> in a </a:t>
            </a:r>
            <a:r>
              <a:rPr lang="da-DK" dirty="0" err="1"/>
              <a:t>targeted</a:t>
            </a:r>
            <a:r>
              <a:rPr lang="da-DK" dirty="0"/>
              <a:t> </a:t>
            </a:r>
            <a:r>
              <a:rPr lang="da-DK" dirty="0" err="1"/>
              <a:t>way</a:t>
            </a:r>
            <a:r>
              <a:rPr lang="da-DK" dirty="0"/>
              <a:t> the </a:t>
            </a:r>
            <a:r>
              <a:rPr lang="da-DK" dirty="0" err="1"/>
              <a:t>local</a:t>
            </a:r>
            <a:r>
              <a:rPr lang="da-DK" dirty="0"/>
              <a:t> CCA-plans, </a:t>
            </a:r>
            <a:r>
              <a:rPr lang="da-DK" dirty="0" err="1"/>
              <a:t>coordinating</a:t>
            </a:r>
            <a:r>
              <a:rPr lang="da-DK" dirty="0"/>
              <a:t> the CCA analyses and </a:t>
            </a:r>
            <a:r>
              <a:rPr lang="da-DK" dirty="0" err="1"/>
              <a:t>activities</a:t>
            </a:r>
            <a:r>
              <a:rPr lang="da-DK" dirty="0"/>
              <a:t>, and </a:t>
            </a:r>
            <a:r>
              <a:rPr lang="da-DK" dirty="0" err="1"/>
              <a:t>identifying</a:t>
            </a:r>
            <a:r>
              <a:rPr lang="da-DK" dirty="0"/>
              <a:t> and </a:t>
            </a:r>
            <a:r>
              <a:rPr lang="da-DK" dirty="0" err="1"/>
              <a:t>improving</a:t>
            </a:r>
            <a:r>
              <a:rPr lang="da-DK" dirty="0"/>
              <a:t> the ressources and adaptive </a:t>
            </a:r>
            <a:r>
              <a:rPr lang="da-DK" dirty="0" err="1"/>
              <a:t>capacities</a:t>
            </a:r>
            <a:r>
              <a:rPr lang="da-DK" dirty="0"/>
              <a:t> of </a:t>
            </a:r>
            <a:r>
              <a:rPr lang="da-DK" dirty="0" err="1"/>
              <a:t>citizens</a:t>
            </a:r>
            <a:r>
              <a:rPr lang="da-DK" dirty="0"/>
              <a:t>, </a:t>
            </a:r>
            <a:r>
              <a:rPr lang="da-DK" dirty="0" err="1"/>
              <a:t>municipalities</a:t>
            </a:r>
            <a:r>
              <a:rPr lang="da-DK" dirty="0"/>
              <a:t>, </a:t>
            </a:r>
            <a:r>
              <a:rPr lang="da-DK" dirty="0" err="1"/>
              <a:t>utilities</a:t>
            </a:r>
            <a:r>
              <a:rPr lang="da-DK" dirty="0"/>
              <a:t> and </a:t>
            </a:r>
            <a:r>
              <a:rPr lang="da-DK" dirty="0" err="1"/>
              <a:t>companies</a:t>
            </a:r>
            <a:r>
              <a:rPr lang="da-DK" dirty="0"/>
              <a:t> </a:t>
            </a:r>
            <a:r>
              <a:rPr lang="da-DK" dirty="0" err="1"/>
              <a:t>within</a:t>
            </a:r>
            <a:r>
              <a:rPr lang="da-DK" dirty="0"/>
              <a:t> the </a:t>
            </a:r>
            <a:r>
              <a:rPr lang="da-DK" dirty="0" err="1"/>
              <a:t>water</a:t>
            </a:r>
            <a:r>
              <a:rPr lang="da-DK" dirty="0"/>
              <a:t> </a:t>
            </a:r>
            <a:r>
              <a:rPr lang="da-DK" dirty="0" err="1"/>
              <a:t>sector</a:t>
            </a:r>
            <a:r>
              <a:rPr lang="da-DK" dirty="0"/>
              <a:t>.”</a:t>
            </a:r>
          </a:p>
        </p:txBody>
      </p:sp>
    </p:spTree>
    <p:extLst>
      <p:ext uri="{BB962C8B-B14F-4D97-AF65-F5344CB8AC3E}">
        <p14:creationId xmlns:p14="http://schemas.microsoft.com/office/powerpoint/2010/main" val="42108759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Billedresultat for vandpy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479" y="0"/>
            <a:ext cx="9410607" cy="7034522"/>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a:solidFill>
            <a:schemeClr val="bg1">
              <a:alpha val="50000"/>
            </a:schemeClr>
          </a:solidFill>
        </p:spPr>
        <p:txBody>
          <a:bodyPr/>
          <a:lstStyle/>
          <a:p>
            <a:r>
              <a:rPr lang="da-DK" b="1" dirty="0"/>
              <a:t>C2C CC ambition</a:t>
            </a:r>
          </a:p>
        </p:txBody>
      </p:sp>
      <p:sp>
        <p:nvSpPr>
          <p:cNvPr id="3" name="Pladsholder til indhold 2"/>
          <p:cNvSpPr>
            <a:spLocks noGrp="1"/>
          </p:cNvSpPr>
          <p:nvPr>
            <p:ph idx="1"/>
          </p:nvPr>
        </p:nvSpPr>
        <p:spPr>
          <a:solidFill>
            <a:schemeClr val="bg1">
              <a:alpha val="70000"/>
            </a:schemeClr>
          </a:solidFill>
        </p:spPr>
        <p:txBody>
          <a:bodyPr>
            <a:normAutofit fontScale="92500"/>
          </a:bodyPr>
          <a:lstStyle/>
          <a:p>
            <a:pPr marL="0" indent="0">
              <a:buNone/>
            </a:pPr>
            <a:r>
              <a:rPr lang="en-US" dirty="0">
                <a:solidFill>
                  <a:srgbClr val="990033"/>
                </a:solidFill>
              </a:rPr>
              <a:t>Remember: Water knows no boundaries, so </a:t>
            </a:r>
            <a:r>
              <a:rPr lang="da-DK" dirty="0">
                <a:solidFill>
                  <a:srgbClr val="990033"/>
                </a:solidFill>
              </a:rPr>
              <a:t>the solutions </a:t>
            </a:r>
            <a:r>
              <a:rPr lang="en-US" dirty="0">
                <a:solidFill>
                  <a:srgbClr val="990033"/>
                </a:solidFill>
              </a:rPr>
              <a:t>must be created across borders.</a:t>
            </a:r>
          </a:p>
          <a:p>
            <a:pPr marL="0" indent="0">
              <a:buNone/>
            </a:pPr>
            <a:endParaRPr lang="en-US" dirty="0"/>
          </a:p>
          <a:p>
            <a:pPr marL="0" indent="0">
              <a:buNone/>
            </a:pPr>
            <a:r>
              <a:rPr lang="da-DK" dirty="0"/>
              <a:t>By 2020 </a:t>
            </a:r>
            <a:r>
              <a:rPr lang="da-DK" dirty="0" err="1"/>
              <a:t>we</a:t>
            </a:r>
            <a:r>
              <a:rPr lang="da-DK" dirty="0"/>
              <a:t> </a:t>
            </a:r>
            <a:r>
              <a:rPr lang="da-DK" dirty="0" err="1"/>
              <a:t>will</a:t>
            </a:r>
            <a:r>
              <a:rPr lang="da-DK" dirty="0"/>
              <a:t> have:</a:t>
            </a:r>
          </a:p>
          <a:p>
            <a:r>
              <a:rPr lang="da-DK" dirty="0" err="1"/>
              <a:t>developed</a:t>
            </a:r>
            <a:r>
              <a:rPr lang="da-DK" dirty="0"/>
              <a:t> new </a:t>
            </a:r>
            <a:r>
              <a:rPr lang="da-DK" dirty="0" err="1"/>
              <a:t>ways</a:t>
            </a:r>
            <a:r>
              <a:rPr lang="da-DK" dirty="0"/>
              <a:t> of </a:t>
            </a:r>
            <a:r>
              <a:rPr lang="da-DK" dirty="0" err="1"/>
              <a:t>planning</a:t>
            </a:r>
            <a:endParaRPr lang="da-DK" dirty="0"/>
          </a:p>
          <a:p>
            <a:r>
              <a:rPr lang="da-DK" dirty="0" err="1"/>
              <a:t>developed</a:t>
            </a:r>
            <a:r>
              <a:rPr lang="da-DK" dirty="0"/>
              <a:t> new </a:t>
            </a:r>
            <a:r>
              <a:rPr lang="da-DK" dirty="0" err="1"/>
              <a:t>ways</a:t>
            </a:r>
            <a:r>
              <a:rPr lang="da-DK" dirty="0"/>
              <a:t> of </a:t>
            </a:r>
            <a:r>
              <a:rPr lang="da-DK" dirty="0" err="1"/>
              <a:t>maintenance</a:t>
            </a:r>
            <a:endParaRPr lang="da-DK" dirty="0"/>
          </a:p>
          <a:p>
            <a:r>
              <a:rPr lang="da-DK" dirty="0" err="1"/>
              <a:t>provided</a:t>
            </a:r>
            <a:r>
              <a:rPr lang="da-DK" dirty="0"/>
              <a:t> </a:t>
            </a:r>
            <a:r>
              <a:rPr lang="da-DK" dirty="0" err="1"/>
              <a:t>recommendations</a:t>
            </a:r>
            <a:r>
              <a:rPr lang="da-DK" dirty="0"/>
              <a:t> for the </a:t>
            </a:r>
            <a:r>
              <a:rPr lang="da-DK" dirty="0" err="1"/>
              <a:t>Government</a:t>
            </a:r>
            <a:endParaRPr lang="da-DK" dirty="0"/>
          </a:p>
          <a:p>
            <a:r>
              <a:rPr lang="da-DK" dirty="0" err="1"/>
              <a:t>established</a:t>
            </a:r>
            <a:r>
              <a:rPr lang="da-DK" dirty="0"/>
              <a:t> a </a:t>
            </a:r>
            <a:r>
              <a:rPr lang="da-DK" dirty="0" err="1"/>
              <a:t>knowledge</a:t>
            </a:r>
            <a:r>
              <a:rPr lang="da-DK" dirty="0"/>
              <a:t> platform and a </a:t>
            </a:r>
            <a:r>
              <a:rPr lang="da-DK" dirty="0" err="1"/>
              <a:t>cluster</a:t>
            </a:r>
            <a:endParaRPr lang="da-DK" dirty="0"/>
          </a:p>
        </p:txBody>
      </p:sp>
    </p:spTree>
    <p:extLst>
      <p:ext uri="{BB962C8B-B14F-4D97-AF65-F5344CB8AC3E}">
        <p14:creationId xmlns:p14="http://schemas.microsoft.com/office/powerpoint/2010/main" val="137974956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b="1" dirty="0" err="1"/>
              <a:t>Lessons</a:t>
            </a:r>
            <a:r>
              <a:rPr lang="da-DK" b="1" dirty="0"/>
              <a:t> </a:t>
            </a:r>
            <a:r>
              <a:rPr lang="da-DK" b="1" dirty="0" err="1"/>
              <a:t>Learned</a:t>
            </a:r>
            <a:r>
              <a:rPr lang="da-DK" b="1" dirty="0"/>
              <a:t> </a:t>
            </a:r>
            <a:r>
              <a:rPr lang="da-DK" sz="2400" dirty="0"/>
              <a:t>(in the </a:t>
            </a:r>
            <a:r>
              <a:rPr lang="da-DK" sz="2400" dirty="0" err="1"/>
              <a:t>past</a:t>
            </a:r>
            <a:r>
              <a:rPr lang="da-DK" sz="2400" dirty="0"/>
              <a:t> </a:t>
            </a:r>
            <a:r>
              <a:rPr lang="da-DK" sz="2400" dirty="0" err="1"/>
              <a:t>five</a:t>
            </a:r>
            <a:r>
              <a:rPr lang="da-DK" sz="2400" dirty="0"/>
              <a:t> </a:t>
            </a:r>
            <a:r>
              <a:rPr lang="da-DK" sz="2400" dirty="0" err="1"/>
              <a:t>months</a:t>
            </a:r>
            <a:r>
              <a:rPr lang="da-DK" sz="2400" dirty="0"/>
              <a:t>)</a:t>
            </a:r>
          </a:p>
        </p:txBody>
      </p:sp>
      <p:sp>
        <p:nvSpPr>
          <p:cNvPr id="3" name="Pladsholder til indhold 2"/>
          <p:cNvSpPr>
            <a:spLocks noGrp="1"/>
          </p:cNvSpPr>
          <p:nvPr>
            <p:ph idx="1"/>
          </p:nvPr>
        </p:nvSpPr>
        <p:spPr>
          <a:xfrm>
            <a:off x="4067944" y="1600200"/>
            <a:ext cx="4618856" cy="4525963"/>
          </a:xfrm>
        </p:spPr>
        <p:txBody>
          <a:bodyPr>
            <a:normAutofit fontScale="92500" lnSpcReduction="20000"/>
          </a:bodyPr>
          <a:lstStyle/>
          <a:p>
            <a:r>
              <a:rPr lang="en-US" dirty="0"/>
              <a:t>Do not only look at cities. The solutions are usually created in the rural areas!</a:t>
            </a:r>
          </a:p>
          <a:p>
            <a:r>
              <a:rPr lang="en-US" dirty="0"/>
              <a:t>The solutions in the rural areas and the small towns are relevant to the wide public</a:t>
            </a:r>
          </a:p>
          <a:p>
            <a:r>
              <a:rPr lang="en-US" dirty="0"/>
              <a:t>Cross-cutting cooperation creates new relationships, which in turn creates new opportunities</a:t>
            </a:r>
            <a:endParaRPr lang="da-DK" dirty="0"/>
          </a:p>
        </p:txBody>
      </p:sp>
      <p:pic>
        <p:nvPicPr>
          <p:cNvPr id="5" name="Picture 4" descr="Billedresultat for lemvig le mur">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 r="18696"/>
          <a:stretch/>
        </p:blipFill>
        <p:spPr bwMode="auto">
          <a:xfrm>
            <a:off x="-2988840" y="1406037"/>
            <a:ext cx="6877794" cy="5451963"/>
          </a:xfrm>
          <a:prstGeom prst="rect">
            <a:avLst/>
          </a:prstGeom>
          <a:noFill/>
          <a:extLst>
            <a:ext uri="{909E8E84-426E-40DD-AFC4-6F175D3DCCD1}">
              <a14:hiddenFill xmlns:a14="http://schemas.microsoft.com/office/drawing/2010/main">
                <a:solidFill>
                  <a:srgbClr val="FFFFFF"/>
                </a:solidFill>
              </a14:hiddenFill>
            </a:ext>
          </a:extLst>
        </p:spPr>
      </p:pic>
      <p:sp>
        <p:nvSpPr>
          <p:cNvPr id="4" name="Tekstboks 3"/>
          <p:cNvSpPr txBox="1"/>
          <p:nvPr/>
        </p:nvSpPr>
        <p:spPr>
          <a:xfrm>
            <a:off x="4067944" y="6237312"/>
            <a:ext cx="302433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Le Mur</a:t>
            </a:r>
            <a:r>
              <a:rPr kumimoji="0" lang="en-GB" sz="1800" b="0" i="0" u="none" strike="noStrike" kern="1200" cap="none" spc="0" normalizeH="0" baseline="0" noProof="0" dirty="0">
                <a:ln>
                  <a:noFill/>
                </a:ln>
                <a:solidFill>
                  <a:prstClr val="black"/>
                </a:solidFill>
                <a:effectLst/>
                <a:uLnTx/>
                <a:uFillTx/>
                <a:latin typeface="Calibri"/>
                <a:ea typeface="+mn-ea"/>
                <a:cs typeface="+mn-cs"/>
              </a:rPr>
              <a:t>. </a:t>
            </a:r>
            <a:r>
              <a:rPr kumimoji="0" lang="en-GB" sz="1800" b="0" i="0" u="none" strike="noStrike" kern="1200" cap="none" spc="0" normalizeH="0" baseline="0" noProof="0" dirty="0" err="1">
                <a:ln>
                  <a:noFill/>
                </a:ln>
                <a:solidFill>
                  <a:prstClr val="black"/>
                </a:solidFill>
                <a:effectLst/>
                <a:uLnTx/>
                <a:uFillTx/>
                <a:latin typeface="Calibri"/>
                <a:ea typeface="+mn-ea"/>
                <a:cs typeface="+mn-cs"/>
              </a:rPr>
              <a:t>Lemvig</a:t>
            </a:r>
            <a:r>
              <a:rPr kumimoji="0" lang="en-GB" sz="1800" b="0" i="0" u="none" strike="noStrike" kern="1200" cap="none" spc="0" normalizeH="0" baseline="0" noProof="0" dirty="0">
                <a:ln>
                  <a:noFill/>
                </a:ln>
                <a:solidFill>
                  <a:prstClr val="black"/>
                </a:solidFill>
                <a:effectLst/>
                <a:uLnTx/>
                <a:uFillTx/>
                <a:latin typeface="Calibri"/>
                <a:ea typeface="+mn-ea"/>
                <a:cs typeface="+mn-cs"/>
              </a:rPr>
              <a:t> City, Denmark</a:t>
            </a:r>
          </a:p>
        </p:txBody>
      </p:sp>
    </p:spTree>
    <p:extLst>
      <p:ext uri="{BB962C8B-B14F-4D97-AF65-F5344CB8AC3E}">
        <p14:creationId xmlns:p14="http://schemas.microsoft.com/office/powerpoint/2010/main" val="253335526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ws\AppData\Local\Microsoft\Windows\Temporary Internet Files\Content.IE5\MS2D42YE\Figure 6.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988840"/>
            <a:ext cx="8644328" cy="3456384"/>
          </a:xfrm>
          <a:prstGeom prst="rect">
            <a:avLst/>
          </a:prstGeom>
          <a:noFill/>
          <a:extLst>
            <a:ext uri="{909E8E84-426E-40DD-AFC4-6F175D3DCCD1}">
              <a14:hiddenFill xmlns:a14="http://schemas.microsoft.com/office/drawing/2010/main">
                <a:solidFill>
                  <a:srgbClr val="FFFFFF"/>
                </a:solidFill>
              </a14:hiddenFill>
            </a:ext>
          </a:extLst>
        </p:spPr>
      </p:pic>
      <p:sp>
        <p:nvSpPr>
          <p:cNvPr id="9" name="Titel 8"/>
          <p:cNvSpPr>
            <a:spLocks noGrp="1"/>
          </p:cNvSpPr>
          <p:nvPr>
            <p:ph type="title"/>
          </p:nvPr>
        </p:nvSpPr>
        <p:spPr/>
        <p:txBody>
          <a:bodyPr/>
          <a:lstStyle/>
          <a:p>
            <a:r>
              <a:rPr lang="da-DK" b="1" dirty="0"/>
              <a:t>Relation to </a:t>
            </a:r>
            <a:r>
              <a:rPr lang="da-DK" b="1" dirty="0" err="1"/>
              <a:t>climate</a:t>
            </a:r>
            <a:r>
              <a:rPr lang="da-DK" b="1" dirty="0"/>
              <a:t>-action </a:t>
            </a:r>
            <a:r>
              <a:rPr lang="da-DK" b="1" dirty="0" err="1"/>
              <a:t>policies</a:t>
            </a:r>
            <a:endParaRPr lang="en-GB" b="1" dirty="0"/>
          </a:p>
        </p:txBody>
      </p:sp>
      <p:sp>
        <p:nvSpPr>
          <p:cNvPr id="11" name="Ellipse 10"/>
          <p:cNvSpPr/>
          <p:nvPr/>
        </p:nvSpPr>
        <p:spPr>
          <a:xfrm>
            <a:off x="1331640" y="3717032"/>
            <a:ext cx="2880320" cy="792088"/>
          </a:xfrm>
          <a:prstGeom prst="ellipse">
            <a:avLst/>
          </a:prstGeom>
          <a:no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3" name="Lige forbindelse 12"/>
          <p:cNvCxnSpPr/>
          <p:nvPr/>
        </p:nvCxnSpPr>
        <p:spPr>
          <a:xfrm flipV="1">
            <a:off x="4355976" y="2420888"/>
            <a:ext cx="1512168" cy="1692188"/>
          </a:xfrm>
          <a:prstGeom prst="line">
            <a:avLst/>
          </a:prstGeom>
          <a:ln w="15875">
            <a:solidFill>
              <a:srgbClr val="990033"/>
            </a:solidFill>
          </a:ln>
        </p:spPr>
        <p:style>
          <a:lnRef idx="1">
            <a:schemeClr val="accent1"/>
          </a:lnRef>
          <a:fillRef idx="0">
            <a:schemeClr val="accent1"/>
          </a:fillRef>
          <a:effectRef idx="0">
            <a:schemeClr val="accent1"/>
          </a:effectRef>
          <a:fontRef idx="minor">
            <a:schemeClr val="tx1"/>
          </a:fontRef>
        </p:style>
      </p:cxnSp>
      <p:cxnSp>
        <p:nvCxnSpPr>
          <p:cNvPr id="14" name="Lige forbindelse 13"/>
          <p:cNvCxnSpPr/>
          <p:nvPr/>
        </p:nvCxnSpPr>
        <p:spPr>
          <a:xfrm>
            <a:off x="4355976" y="4096122"/>
            <a:ext cx="1728192" cy="1008112"/>
          </a:xfrm>
          <a:prstGeom prst="line">
            <a:avLst/>
          </a:prstGeom>
          <a:ln w="15875">
            <a:solidFill>
              <a:srgbClr val="9900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89294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ws\AppData\Local\Microsoft\Windows\Temporary Internet Files\Content.IE5\IXBPHF1Z\Figure 7.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487" y="2487930"/>
            <a:ext cx="8410550" cy="2885286"/>
          </a:xfrm>
          <a:prstGeom prst="rect">
            <a:avLst/>
          </a:prstGeom>
          <a:noFill/>
          <a:extLst>
            <a:ext uri="{909E8E84-426E-40DD-AFC4-6F175D3DCCD1}">
              <a14:hiddenFill xmlns:a14="http://schemas.microsoft.com/office/drawing/2010/main">
                <a:solidFill>
                  <a:srgbClr val="FFFFFF"/>
                </a:solidFill>
              </a14:hiddenFill>
            </a:ext>
          </a:extLst>
        </p:spPr>
      </p:pic>
      <p:cxnSp>
        <p:nvCxnSpPr>
          <p:cNvPr id="6" name="Lige forbindelse 5"/>
          <p:cNvCxnSpPr/>
          <p:nvPr/>
        </p:nvCxnSpPr>
        <p:spPr>
          <a:xfrm>
            <a:off x="1629197" y="2348880"/>
            <a:ext cx="0" cy="3312368"/>
          </a:xfrm>
          <a:prstGeom prst="line">
            <a:avLst/>
          </a:prstGeom>
          <a:ln w="15875">
            <a:solidFill>
              <a:srgbClr val="990033"/>
            </a:solidFill>
          </a:ln>
        </p:spPr>
        <p:style>
          <a:lnRef idx="1">
            <a:schemeClr val="accent1"/>
          </a:lnRef>
          <a:fillRef idx="0">
            <a:schemeClr val="accent1"/>
          </a:fillRef>
          <a:effectRef idx="0">
            <a:schemeClr val="accent1"/>
          </a:effectRef>
          <a:fontRef idx="minor">
            <a:schemeClr val="tx1"/>
          </a:fontRef>
        </p:style>
      </p:cxnSp>
      <p:cxnSp>
        <p:nvCxnSpPr>
          <p:cNvPr id="7" name="Lige forbindelse 6"/>
          <p:cNvCxnSpPr/>
          <p:nvPr/>
        </p:nvCxnSpPr>
        <p:spPr>
          <a:xfrm>
            <a:off x="359487" y="3068960"/>
            <a:ext cx="8605001" cy="0"/>
          </a:xfrm>
          <a:prstGeom prst="line">
            <a:avLst/>
          </a:prstGeom>
          <a:ln w="15875">
            <a:solidFill>
              <a:srgbClr val="9900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09367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a-DK" sz="3600" b="1" dirty="0" err="1"/>
              <a:t>Barriers</a:t>
            </a:r>
            <a:r>
              <a:rPr lang="da-DK" sz="3600" b="1" dirty="0"/>
              <a:t> for Replication and </a:t>
            </a:r>
            <a:r>
              <a:rPr lang="da-DK" sz="3600" b="1" dirty="0" err="1"/>
              <a:t>Scaling</a:t>
            </a:r>
            <a:r>
              <a:rPr lang="da-DK" sz="3600" b="1" dirty="0"/>
              <a:t>-Up</a:t>
            </a:r>
          </a:p>
        </p:txBody>
      </p:sp>
      <p:sp>
        <p:nvSpPr>
          <p:cNvPr id="4" name="Pladsholder til indhold 3"/>
          <p:cNvSpPr>
            <a:spLocks noGrp="1"/>
          </p:cNvSpPr>
          <p:nvPr>
            <p:ph idx="1"/>
          </p:nvPr>
        </p:nvSpPr>
        <p:spPr>
          <a:xfrm>
            <a:off x="4355976" y="1484784"/>
            <a:ext cx="4330824" cy="5040560"/>
          </a:xfrm>
        </p:spPr>
        <p:txBody>
          <a:bodyPr>
            <a:normAutofit fontScale="77500" lnSpcReduction="20000"/>
          </a:bodyPr>
          <a:lstStyle/>
          <a:p>
            <a:r>
              <a:rPr lang="en-GB" dirty="0"/>
              <a:t>The Danish cities are small</a:t>
            </a:r>
          </a:p>
          <a:p>
            <a:pPr lvl="1"/>
            <a:r>
              <a:rPr lang="en-GB" dirty="0"/>
              <a:t>small economies of scale</a:t>
            </a:r>
          </a:p>
          <a:p>
            <a:pPr lvl="1"/>
            <a:r>
              <a:rPr lang="en-GB" dirty="0"/>
              <a:t>lack of </a:t>
            </a:r>
            <a:r>
              <a:rPr lang="da-DK" dirty="0" err="1"/>
              <a:t>capabilities</a:t>
            </a:r>
            <a:r>
              <a:rPr lang="da-DK" dirty="0"/>
              <a:t> </a:t>
            </a:r>
            <a:r>
              <a:rPr lang="en-GB" dirty="0"/>
              <a:t>on the local scale</a:t>
            </a:r>
          </a:p>
          <a:p>
            <a:r>
              <a:rPr lang="en-GB" dirty="0"/>
              <a:t>New model of financing </a:t>
            </a:r>
          </a:p>
          <a:p>
            <a:r>
              <a:rPr lang="en-GB" dirty="0"/>
              <a:t>The local challenges are different</a:t>
            </a:r>
          </a:p>
          <a:p>
            <a:r>
              <a:rPr lang="en-US" dirty="0"/>
              <a:t>Silo organization - The capabilities are spread among many players</a:t>
            </a:r>
          </a:p>
          <a:p>
            <a:r>
              <a:rPr lang="en-US" dirty="0"/>
              <a:t>There is a lot of focus on cities, but the </a:t>
            </a:r>
            <a:r>
              <a:rPr lang="da-DK" dirty="0"/>
              <a:t>solutions </a:t>
            </a:r>
            <a:r>
              <a:rPr lang="en-US" dirty="0"/>
              <a:t>are most often found in rural areas</a:t>
            </a:r>
            <a:endParaRPr lang="en-GB" dirty="0"/>
          </a:p>
        </p:txBody>
      </p:sp>
      <p:pic>
        <p:nvPicPr>
          <p:cNvPr id="4098" name="Picture 2" descr="Billedresultat for vandpy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8" y="1317343"/>
            <a:ext cx="4160530" cy="5540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33738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b="1" dirty="0"/>
              <a:t>Potential Solutions </a:t>
            </a:r>
          </a:p>
        </p:txBody>
      </p:sp>
      <p:sp>
        <p:nvSpPr>
          <p:cNvPr id="5" name="Pladsholder til indhold 4"/>
          <p:cNvSpPr>
            <a:spLocks noGrp="1"/>
          </p:cNvSpPr>
          <p:nvPr>
            <p:ph idx="1"/>
          </p:nvPr>
        </p:nvSpPr>
        <p:spPr>
          <a:xfrm>
            <a:off x="4283968" y="1600200"/>
            <a:ext cx="4402832" cy="4525963"/>
          </a:xfrm>
        </p:spPr>
        <p:txBody>
          <a:bodyPr>
            <a:normAutofit fontScale="92500" lnSpcReduction="20000"/>
          </a:bodyPr>
          <a:lstStyle/>
          <a:p>
            <a:r>
              <a:rPr lang="en-US" dirty="0"/>
              <a:t>Create an organ which thinks across climate actors</a:t>
            </a:r>
            <a:br>
              <a:rPr lang="en-US" dirty="0"/>
            </a:br>
            <a:endParaRPr lang="en-US" dirty="0"/>
          </a:p>
          <a:p>
            <a:r>
              <a:rPr lang="en-US" dirty="0"/>
              <a:t>Create a system thinking strategically long term as well as an associated financing model</a:t>
            </a:r>
            <a:br>
              <a:rPr lang="en-US" dirty="0"/>
            </a:br>
            <a:endParaRPr lang="en-US" dirty="0"/>
          </a:p>
          <a:p>
            <a:r>
              <a:rPr lang="en-US" dirty="0"/>
              <a:t>Awareness among the wider population</a:t>
            </a:r>
            <a:endParaRPr lang="en-GB" dirty="0"/>
          </a:p>
        </p:txBody>
      </p:sp>
      <p:pic>
        <p:nvPicPr>
          <p:cNvPr id="5122" name="Picture 2" descr="Billedresultat for vandpyt"/>
          <p:cNvPicPr>
            <a:picLocks noChangeAspect="1" noChangeArrowheads="1"/>
          </p:cNvPicPr>
          <p:nvPr/>
        </p:nvPicPr>
        <p:blipFill rotWithShape="1">
          <a:blip r:embed="rId3">
            <a:extLst>
              <a:ext uri="{28A0092B-C50C-407E-A947-70E740481C1C}">
                <a14:useLocalDpi xmlns:a14="http://schemas.microsoft.com/office/drawing/2010/main" val="0"/>
              </a:ext>
            </a:extLst>
          </a:blip>
          <a:srcRect r="19792"/>
          <a:stretch/>
        </p:blipFill>
        <p:spPr bwMode="auto">
          <a:xfrm>
            <a:off x="-21374" y="1500097"/>
            <a:ext cx="4305341" cy="5367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840022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dirty="0"/>
          </a:p>
        </p:txBody>
      </p:sp>
      <p:sp>
        <p:nvSpPr>
          <p:cNvPr id="3" name="Pladsholder til indhold 2"/>
          <p:cNvSpPr>
            <a:spLocks noGrp="1"/>
          </p:cNvSpPr>
          <p:nvPr>
            <p:ph idx="1"/>
          </p:nvPr>
        </p:nvSpPr>
        <p:spPr/>
        <p:txBody>
          <a:bodyPr/>
          <a:lstStyle/>
          <a:p>
            <a:pPr marL="0" indent="0" algn="ctr">
              <a:buNone/>
            </a:pPr>
            <a:endParaRPr lang="da-DK" dirty="0"/>
          </a:p>
          <a:p>
            <a:pPr marL="0" indent="0" algn="ctr">
              <a:buNone/>
            </a:pPr>
            <a:endParaRPr lang="da-DK" dirty="0"/>
          </a:p>
          <a:p>
            <a:pPr algn="ctr"/>
            <a:endParaRPr lang="da-DK" dirty="0"/>
          </a:p>
          <a:p>
            <a:pPr algn="ctr"/>
            <a:endParaRPr lang="da-DK" dirty="0"/>
          </a:p>
          <a:p>
            <a:pPr marL="0" indent="0" algn="ctr">
              <a:buNone/>
            </a:pPr>
            <a:r>
              <a:rPr lang="da-DK" dirty="0"/>
              <a:t>Learn more: </a:t>
            </a:r>
            <a:r>
              <a:rPr lang="da-DK" dirty="0">
                <a:hlinkClick r:id="rId3"/>
              </a:rPr>
              <a:t>www.c2ccc.eu</a:t>
            </a:r>
            <a:r>
              <a:rPr lang="da-DK" dirty="0"/>
              <a:t> </a:t>
            </a:r>
          </a:p>
        </p:txBody>
      </p:sp>
    </p:spTree>
    <p:extLst>
      <p:ext uri="{BB962C8B-B14F-4D97-AF65-F5344CB8AC3E}">
        <p14:creationId xmlns:p14="http://schemas.microsoft.com/office/powerpoint/2010/main" val="485879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683568" y="1700808"/>
            <a:ext cx="7776864" cy="4525963"/>
          </a:xfrm>
        </p:spPr>
        <p:txBody>
          <a:bodyPr>
            <a:normAutofit fontScale="92500" lnSpcReduction="10000"/>
          </a:bodyPr>
          <a:lstStyle/>
          <a:p>
            <a:pPr marL="0" indent="0" algn="just">
              <a:spcBef>
                <a:spcPct val="0"/>
              </a:spcBef>
              <a:buNone/>
              <a:defRPr/>
            </a:pPr>
            <a:r>
              <a:rPr lang="fr-FR" dirty="0">
                <a:solidFill>
                  <a:srgbClr val="009999"/>
                </a:solidFill>
              </a:rPr>
              <a:t>Covenant </a:t>
            </a:r>
            <a:r>
              <a:rPr lang="fr-FR" dirty="0" err="1">
                <a:solidFill>
                  <a:srgbClr val="009999"/>
                </a:solidFill>
              </a:rPr>
              <a:t>Capacity</a:t>
            </a:r>
            <a:r>
              <a:rPr lang="fr-FR" dirty="0">
                <a:solidFill>
                  <a:srgbClr val="009999"/>
                </a:solidFill>
              </a:rPr>
              <a:t>-Sharing Corner:</a:t>
            </a:r>
          </a:p>
          <a:p>
            <a:pPr marL="0" indent="0" algn="just">
              <a:spcBef>
                <a:spcPct val="0"/>
              </a:spcBef>
              <a:buNone/>
              <a:defRPr/>
            </a:pPr>
            <a:endParaRPr lang="fr-FR" dirty="0">
              <a:solidFill>
                <a:srgbClr val="003068"/>
              </a:solidFill>
            </a:endParaRPr>
          </a:p>
          <a:p>
            <a:pPr algn="just">
              <a:spcBef>
                <a:spcPct val="0"/>
              </a:spcBef>
              <a:buBlip>
                <a:blip r:embed="rId2"/>
              </a:buBlip>
              <a:defRPr/>
            </a:pPr>
            <a:r>
              <a:rPr lang="en-GB" b="1" dirty="0">
                <a:solidFill>
                  <a:srgbClr val="003068"/>
                </a:solidFill>
              </a:rPr>
              <a:t> </a:t>
            </a:r>
            <a:r>
              <a:rPr lang="en-GB" sz="3000" b="1" dirty="0">
                <a:solidFill>
                  <a:srgbClr val="003068"/>
                </a:solidFill>
              </a:rPr>
              <a:t>Discussion Forums</a:t>
            </a:r>
            <a:r>
              <a:rPr lang="en-GB" sz="3000" dirty="0">
                <a:solidFill>
                  <a:srgbClr val="003068"/>
                </a:solidFill>
              </a:rPr>
              <a:t> – Exchange With Your Peers</a:t>
            </a:r>
          </a:p>
          <a:p>
            <a:pPr algn="just">
              <a:spcBef>
                <a:spcPct val="0"/>
              </a:spcBef>
              <a:buBlip>
                <a:blip r:embed="rId2"/>
              </a:buBlip>
              <a:defRPr/>
            </a:pPr>
            <a:endParaRPr lang="fr-FR" sz="3000" dirty="0">
              <a:solidFill>
                <a:srgbClr val="003068"/>
              </a:solidFill>
            </a:endParaRPr>
          </a:p>
          <a:p>
            <a:pPr algn="just">
              <a:spcBef>
                <a:spcPct val="0"/>
              </a:spcBef>
              <a:buBlip>
                <a:blip r:embed="rId2"/>
              </a:buBlip>
              <a:defRPr/>
            </a:pPr>
            <a:r>
              <a:rPr lang="en-GB" sz="3000" b="1" dirty="0">
                <a:solidFill>
                  <a:srgbClr val="003068"/>
                </a:solidFill>
              </a:rPr>
              <a:t> Resource Library</a:t>
            </a:r>
            <a:r>
              <a:rPr lang="en-GB" sz="3000" dirty="0">
                <a:solidFill>
                  <a:srgbClr val="003068"/>
                </a:solidFill>
              </a:rPr>
              <a:t> – Search, Add and Rate Resources</a:t>
            </a:r>
            <a:endParaRPr lang="fr-FR" sz="3000" dirty="0">
              <a:solidFill>
                <a:srgbClr val="003068"/>
              </a:solidFill>
            </a:endParaRPr>
          </a:p>
          <a:p>
            <a:pPr marL="0" indent="0" algn="just">
              <a:spcBef>
                <a:spcPct val="0"/>
              </a:spcBef>
              <a:buNone/>
              <a:defRPr/>
            </a:pPr>
            <a:endParaRPr lang="fr-FR" dirty="0">
              <a:solidFill>
                <a:srgbClr val="003068"/>
              </a:solidFill>
            </a:endParaRPr>
          </a:p>
          <a:p>
            <a:pPr marL="0" indent="0" algn="just">
              <a:spcBef>
                <a:spcPct val="0"/>
              </a:spcBef>
              <a:buNone/>
              <a:defRPr/>
            </a:pPr>
            <a:endParaRPr lang="fr-FR" dirty="0">
              <a:solidFill>
                <a:srgbClr val="003068"/>
              </a:solidFill>
            </a:endParaRPr>
          </a:p>
          <a:p>
            <a:pPr marL="0" indent="0" algn="just">
              <a:spcBef>
                <a:spcPct val="0"/>
              </a:spcBef>
              <a:buNone/>
              <a:defRPr/>
            </a:pPr>
            <a:r>
              <a:rPr lang="fr-FR" altLang="fr-FR" sz="3000" b="1" dirty="0">
                <a:solidFill>
                  <a:srgbClr val="009999"/>
                </a:solidFill>
              </a:rPr>
              <a:t>www.eumayors.eu </a:t>
            </a:r>
          </a:p>
          <a:p>
            <a:pPr marL="0" indent="0" algn="just">
              <a:spcBef>
                <a:spcPct val="0"/>
              </a:spcBef>
              <a:buNone/>
              <a:defRPr/>
            </a:pPr>
            <a:r>
              <a:rPr lang="fr-FR" altLang="fr-FR" sz="3000" dirty="0">
                <a:solidFill>
                  <a:srgbClr val="003068"/>
                </a:solidFill>
                <a:latin typeface="Arial" charset="0"/>
                <a:cs typeface="Arial" charset="0"/>
              </a:rPr>
              <a:t>&gt; ‘</a:t>
            </a:r>
            <a:r>
              <a:rPr lang="fr-FR" altLang="fr-FR" sz="3000" dirty="0" err="1">
                <a:solidFill>
                  <a:srgbClr val="003068"/>
                </a:solidFill>
                <a:latin typeface="Arial" charset="0"/>
                <a:cs typeface="Arial" charset="0"/>
              </a:rPr>
              <a:t>My</a:t>
            </a:r>
            <a:r>
              <a:rPr lang="fr-FR" altLang="fr-FR" sz="3000" dirty="0">
                <a:solidFill>
                  <a:srgbClr val="003068"/>
                </a:solidFill>
                <a:latin typeface="Arial" charset="0"/>
                <a:cs typeface="Arial" charset="0"/>
              </a:rPr>
              <a:t> Covenant’</a:t>
            </a:r>
            <a:endParaRPr lang="fr-FR" altLang="fr-FR" sz="3000" dirty="0">
              <a:solidFill>
                <a:schemeClr val="tx2"/>
              </a:solidFill>
              <a:latin typeface="Arial" charset="0"/>
              <a:cs typeface="Arial" charset="0"/>
            </a:endParaRPr>
          </a:p>
        </p:txBody>
      </p:sp>
      <p:sp>
        <p:nvSpPr>
          <p:cNvPr id="3" name="Titre 2"/>
          <p:cNvSpPr>
            <a:spLocks noGrp="1"/>
          </p:cNvSpPr>
          <p:nvPr>
            <p:ph type="title"/>
          </p:nvPr>
        </p:nvSpPr>
        <p:spPr>
          <a:xfrm>
            <a:off x="467544" y="188640"/>
            <a:ext cx="8229600" cy="1143000"/>
          </a:xfrm>
        </p:spPr>
        <p:txBody>
          <a:bodyPr>
            <a:normAutofit/>
          </a:bodyPr>
          <a:lstStyle/>
          <a:p>
            <a:r>
              <a:rPr lang="fr-FR" sz="3600" dirty="0">
                <a:solidFill>
                  <a:srgbClr val="003068"/>
                </a:solidFill>
              </a:rPr>
              <a:t>Supporting </a:t>
            </a:r>
            <a:r>
              <a:rPr lang="fr-FR" sz="3600" dirty="0" err="1">
                <a:solidFill>
                  <a:srgbClr val="003068"/>
                </a:solidFill>
              </a:rPr>
              <a:t>signatories</a:t>
            </a:r>
            <a:endParaRPr lang="en-GB" sz="2800" dirty="0">
              <a:solidFill>
                <a:srgbClr val="003068"/>
              </a:solidFill>
            </a:endParaRPr>
          </a:p>
        </p:txBody>
      </p:sp>
      <p:pic>
        <p:nvPicPr>
          <p:cNvPr id="1026" name="Picture 2" descr="C:\Users\Floriane.Bernardot\Desktop\©shutterstock-Andresr.jpg"/>
          <p:cNvPicPr>
            <a:picLocks noChangeAspect="1" noChangeArrowheads="1"/>
          </p:cNvPicPr>
          <p:nvPr/>
        </p:nvPicPr>
        <p:blipFill rotWithShape="1">
          <a:blip r:embed="rId3">
            <a:extLst>
              <a:ext uri="{28A0092B-C50C-407E-A947-70E740481C1C}">
                <a14:useLocalDpi xmlns:a14="http://schemas.microsoft.com/office/drawing/2010/main" val="0"/>
              </a:ext>
            </a:extLst>
          </a:blip>
          <a:srcRect b="50000"/>
          <a:stretch/>
        </p:blipFill>
        <p:spPr bwMode="auto">
          <a:xfrm>
            <a:off x="4716016" y="4869160"/>
            <a:ext cx="4104456" cy="1474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043431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232"/>
          <a:stretch/>
        </p:blipFill>
        <p:spPr bwMode="auto">
          <a:xfrm>
            <a:off x="-457200" y="1587903"/>
            <a:ext cx="10058425" cy="4384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p:txBody>
          <a:bodyPr/>
          <a:lstStyle/>
          <a:p>
            <a:r>
              <a:rPr lang="en-US" dirty="0"/>
              <a:t>Thank you!</a:t>
            </a:r>
            <a:endParaRPr lang="en-GB" dirty="0"/>
          </a:p>
        </p:txBody>
      </p:sp>
    </p:spTree>
    <p:extLst>
      <p:ext uri="{BB962C8B-B14F-4D97-AF65-F5344CB8AC3E}">
        <p14:creationId xmlns:p14="http://schemas.microsoft.com/office/powerpoint/2010/main" val="181124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it-IT" dirty="0"/>
              <a:t>Capacity building &amp; knowledge sharing </a:t>
            </a:r>
          </a:p>
          <a:p>
            <a:pPr lvl="2"/>
            <a:r>
              <a:rPr lang="it-IT" sz="2800" dirty="0"/>
              <a:t>to </a:t>
            </a:r>
            <a:r>
              <a:rPr lang="it-IT" sz="2800" b="1" dirty="0"/>
              <a:t>increase</a:t>
            </a:r>
            <a:r>
              <a:rPr lang="it-IT" sz="2800" dirty="0"/>
              <a:t> understanding of </a:t>
            </a:r>
            <a:r>
              <a:rPr lang="it-IT" sz="2800" b="1" dirty="0"/>
              <a:t>public</a:t>
            </a:r>
            <a:r>
              <a:rPr lang="it-IT" sz="2800" dirty="0"/>
              <a:t> available financial </a:t>
            </a:r>
            <a:r>
              <a:rPr lang="it-IT" sz="2800" b="1" dirty="0"/>
              <a:t>resources</a:t>
            </a:r>
            <a:r>
              <a:rPr lang="it-IT" sz="2800" dirty="0"/>
              <a:t> </a:t>
            </a:r>
          </a:p>
          <a:p>
            <a:pPr lvl="2"/>
            <a:r>
              <a:rPr lang="it-IT" sz="2800" dirty="0"/>
              <a:t>to </a:t>
            </a:r>
            <a:r>
              <a:rPr lang="it-IT" sz="2800" b="1" dirty="0"/>
              <a:t>improve</a:t>
            </a:r>
            <a:r>
              <a:rPr lang="it-IT" sz="2800" dirty="0"/>
              <a:t> local authorities access to </a:t>
            </a:r>
            <a:r>
              <a:rPr lang="it-IT" sz="2800" b="1" dirty="0"/>
              <a:t>public</a:t>
            </a:r>
            <a:r>
              <a:rPr lang="it-IT" sz="2800" dirty="0"/>
              <a:t> available financial </a:t>
            </a:r>
            <a:r>
              <a:rPr lang="it-IT" sz="2800" b="1" dirty="0"/>
              <a:t>resources</a:t>
            </a:r>
            <a:r>
              <a:rPr lang="it-IT" sz="2800" dirty="0"/>
              <a:t> </a:t>
            </a:r>
          </a:p>
          <a:p>
            <a:pPr marL="914400" lvl="2" indent="0">
              <a:buNone/>
            </a:pPr>
            <a:endParaRPr lang="it-IT" sz="2800" dirty="0"/>
          </a:p>
          <a:p>
            <a:pPr lvl="2"/>
            <a:r>
              <a:rPr lang="it-IT" sz="2800" dirty="0"/>
              <a:t>to </a:t>
            </a:r>
            <a:r>
              <a:rPr lang="it-IT" sz="2800" b="1" dirty="0"/>
              <a:t>support </a:t>
            </a:r>
            <a:r>
              <a:rPr lang="it-IT" sz="2800" dirty="0"/>
              <a:t>wider implementation of </a:t>
            </a:r>
            <a:r>
              <a:rPr lang="it-IT" sz="2800" b="1" dirty="0"/>
              <a:t>innovative</a:t>
            </a:r>
            <a:r>
              <a:rPr lang="it-IT" sz="2800" dirty="0"/>
              <a:t> financial </a:t>
            </a:r>
            <a:r>
              <a:rPr lang="it-IT" sz="2800" b="1" dirty="0"/>
              <a:t>schemes</a:t>
            </a:r>
            <a:r>
              <a:rPr lang="it-IT" sz="2800" dirty="0"/>
              <a:t> &amp; business models</a:t>
            </a:r>
            <a:endParaRPr lang="en-GB" sz="2800" dirty="0"/>
          </a:p>
        </p:txBody>
      </p:sp>
      <p:sp>
        <p:nvSpPr>
          <p:cNvPr id="3" name="Title 2"/>
          <p:cNvSpPr>
            <a:spLocks noGrp="1"/>
          </p:cNvSpPr>
          <p:nvPr>
            <p:ph type="title"/>
          </p:nvPr>
        </p:nvSpPr>
        <p:spPr/>
        <p:txBody>
          <a:bodyPr>
            <a:normAutofit/>
          </a:bodyPr>
          <a:lstStyle/>
          <a:p>
            <a:r>
              <a:rPr lang="fr-FR" dirty="0">
                <a:solidFill>
                  <a:srgbClr val="003068"/>
                </a:solidFill>
              </a:rPr>
              <a:t>CoMO </a:t>
            </a:r>
            <a:r>
              <a:rPr lang="fr-FR" dirty="0" err="1">
                <a:solidFill>
                  <a:srgbClr val="003068"/>
                </a:solidFill>
              </a:rPr>
              <a:t>offers</a:t>
            </a:r>
            <a:r>
              <a:rPr lang="fr-FR" dirty="0">
                <a:solidFill>
                  <a:srgbClr val="003068"/>
                </a:solidFill>
              </a:rPr>
              <a:t> on </a:t>
            </a:r>
            <a:r>
              <a:rPr lang="fr-FR" dirty="0" err="1">
                <a:solidFill>
                  <a:srgbClr val="003068"/>
                </a:solidFill>
              </a:rPr>
              <a:t>financing</a:t>
            </a:r>
            <a:endParaRPr lang="en-GB" dirty="0"/>
          </a:p>
        </p:txBody>
      </p:sp>
      <p:pic>
        <p:nvPicPr>
          <p:cNvPr id="1026" name="Picture 2" descr="Image result for public funds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2852936"/>
            <a:ext cx="593000" cy="593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euro innovation ic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845" t="6702" r="18254" b="28397"/>
          <a:stretch/>
        </p:blipFill>
        <p:spPr bwMode="auto">
          <a:xfrm>
            <a:off x="647699" y="4941168"/>
            <a:ext cx="556862"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0384899"/>
      </p:ext>
    </p:extLst>
  </p:cSld>
  <p:clrMapOvr>
    <a:masterClrMapping/>
  </p:clrMapOvr>
</p:sld>
</file>

<file path=ppt/theme/theme1.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blank">
  <a:themeElements>
    <a:clrScheme name="EASME-PPT-Theme">
      <a:dk1>
        <a:srgbClr val="434445"/>
      </a:dk1>
      <a:lt1>
        <a:srgbClr val="F2F2F2"/>
      </a:lt1>
      <a:dk2>
        <a:srgbClr val="0B6192"/>
      </a:dk2>
      <a:lt2>
        <a:srgbClr val="FFFFFF"/>
      </a:lt2>
      <a:accent1>
        <a:srgbClr val="434544"/>
      </a:accent1>
      <a:accent2>
        <a:srgbClr val="EB775B"/>
      </a:accent2>
      <a:accent3>
        <a:srgbClr val="F8B334"/>
      </a:accent3>
      <a:accent4>
        <a:srgbClr val="97BF0D"/>
      </a:accent4>
      <a:accent5>
        <a:srgbClr val="4DB9C7"/>
      </a:accent5>
      <a:accent6>
        <a:srgbClr val="F2F2F2"/>
      </a:accent6>
      <a:hlink>
        <a:srgbClr val="3AAEF0"/>
      </a:hlink>
      <a:folHlink>
        <a:srgbClr val="434544"/>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5153</Words>
  <Application>Microsoft Office PowerPoint</Application>
  <PresentationFormat>On-screen Show (4:3)</PresentationFormat>
  <Paragraphs>709</Paragraphs>
  <Slides>80</Slides>
  <Notes>53</Notes>
  <HiddenSlides>8</HiddenSlides>
  <MMClips>0</MMClips>
  <ScaleCrop>false</ScaleCrop>
  <HeadingPairs>
    <vt:vector size="6" baseType="variant">
      <vt:variant>
        <vt:lpstr>Fonts Used</vt:lpstr>
      </vt:variant>
      <vt:variant>
        <vt:i4>12</vt:i4>
      </vt:variant>
      <vt:variant>
        <vt:lpstr>Theme</vt:lpstr>
      </vt:variant>
      <vt:variant>
        <vt:i4>8</vt:i4>
      </vt:variant>
      <vt:variant>
        <vt:lpstr>Slide Titles</vt:lpstr>
      </vt:variant>
      <vt:variant>
        <vt:i4>80</vt:i4>
      </vt:variant>
    </vt:vector>
  </HeadingPairs>
  <TitlesOfParts>
    <vt:vector size="100" baseType="lpstr">
      <vt:lpstr>ＭＳ Ｐゴシック</vt:lpstr>
      <vt:lpstr>ＭＳ Ｐゴシック</vt:lpstr>
      <vt:lpstr>Arial</vt:lpstr>
      <vt:lpstr>Bradley Hand ITC</vt:lpstr>
      <vt:lpstr>Calibri</vt:lpstr>
      <vt:lpstr>Calibri Light</vt:lpstr>
      <vt:lpstr>EC Square Sans Pro</vt:lpstr>
      <vt:lpstr>Times New Roman</vt:lpstr>
      <vt:lpstr>Verdana</vt:lpstr>
      <vt:lpstr>Wingdings</vt:lpstr>
      <vt:lpstr>Wingdings 2</vt:lpstr>
      <vt:lpstr>ヒラギノ角ゴ Pro W3</vt:lpstr>
      <vt:lpstr>Conception personnalisée</vt:lpstr>
      <vt:lpstr>1_Thème Office</vt:lpstr>
      <vt:lpstr>1_Conception personnalisée</vt:lpstr>
      <vt:lpstr>2_Conception personnalisée</vt:lpstr>
      <vt:lpstr>Kontortema</vt:lpstr>
      <vt:lpstr>blank</vt:lpstr>
      <vt:lpstr>Default Design</vt:lpstr>
      <vt:lpstr>1_Default Design</vt:lpstr>
      <vt:lpstr>PowerPoint Presentation</vt:lpstr>
      <vt:lpstr>PowerPoint Presentation</vt:lpstr>
      <vt:lpstr>Evolution of the initiative</vt:lpstr>
      <vt:lpstr>The Covenant of Mayors going global</vt:lpstr>
      <vt:lpstr>PowerPoint Presentation</vt:lpstr>
      <vt:lpstr>Supporting signatories</vt:lpstr>
      <vt:lpstr>Supporting signatories</vt:lpstr>
      <vt:lpstr>Supporting signatories</vt:lpstr>
      <vt:lpstr>CoMO offers on financing</vt:lpstr>
      <vt:lpstr>CoMO offers on financing</vt:lpstr>
      <vt:lpstr>Interactive funding guide</vt:lpstr>
      <vt:lpstr>Interactive funding guide</vt:lpstr>
      <vt:lpstr>What type of info?</vt:lpstr>
      <vt:lpstr>Getting ready for LIFE!</vt:lpstr>
      <vt:lpstr>PowerPoint Presentation</vt:lpstr>
      <vt:lpstr>LIFE 2018-2020 MAWP– Available Budget </vt:lpstr>
      <vt:lpstr>PowerPoint Presentation</vt:lpstr>
      <vt:lpstr>Indicative Timetable :  Application Environment Sub-Programme</vt:lpstr>
      <vt:lpstr>The "traditional" projects</vt:lpstr>
      <vt:lpstr>PowerPoint Presentation</vt:lpstr>
      <vt:lpstr>Indicative Timetable :  Application Climate Action Sub-Programme</vt:lpstr>
      <vt:lpstr>Information Sources</vt:lpstr>
      <vt:lpstr>Climate Action Evaluation criteria</vt:lpstr>
      <vt:lpstr>PowerPoint Presentation</vt:lpstr>
      <vt:lpstr>KEY CHALLENGES</vt:lpstr>
      <vt:lpstr>PROJECT DESIGN - I</vt:lpstr>
      <vt:lpstr>PROJECT DESIGN - II</vt:lpstr>
      <vt:lpstr>PROJECT DESIGN - III</vt:lpstr>
      <vt:lpstr>ESTABLISHING THE PROJECT BUDGET GENERAL REMARKS</vt:lpstr>
      <vt:lpstr>PROJECT DESIGN</vt:lpstr>
      <vt:lpstr>REMEMBER</vt:lpstr>
      <vt:lpstr>PowerPoint Presentation</vt:lpstr>
      <vt:lpstr>The baseline is incomplete</vt:lpstr>
      <vt:lpstr>Target group, stakeholders, partnership not appropriate</vt:lpstr>
      <vt:lpstr>Unclear link between actions and objectives</vt:lpstr>
      <vt:lpstr>Sustainability not ensured</vt:lpstr>
      <vt:lpstr>Low impact/little EU added value</vt:lpstr>
      <vt:lpstr>Replication and transfer of results not developed</vt:lpstr>
      <vt:lpstr>Close to market strategy not well developed</vt:lpstr>
      <vt:lpstr>PowerPoint Presentation</vt:lpstr>
      <vt:lpstr>LIFE Climate Change Adaptation  2018 Call for Proposals</vt:lpstr>
      <vt:lpstr>Barriers for adaptation: Finance &amp; Technical expertise</vt:lpstr>
      <vt:lpstr>Barriers: Knowledge</vt:lpstr>
      <vt:lpstr>So…how can LIFE help?</vt:lpstr>
      <vt:lpstr>LIFE Traditional Projects:  Adaptation Policy Priorities</vt:lpstr>
      <vt:lpstr>LIFE Traditional Projects: Work Areas for Urban Adaptation</vt:lpstr>
      <vt:lpstr>LIFE Traditional Projects: Work Areas for Urban Adaptation</vt:lpstr>
      <vt:lpstr>LIFE Traditional Projects: Work Areas for Urban Adaptation</vt:lpstr>
      <vt:lpstr>LIFE Integrated Projects:  Climate Change Adaptation</vt:lpstr>
      <vt:lpstr>How to write a Life IP application  ?</vt:lpstr>
      <vt:lpstr>C2C CC</vt:lpstr>
      <vt:lpstr>Just to understand</vt:lpstr>
      <vt:lpstr>Internal mobilisation</vt:lpstr>
      <vt:lpstr>PowerPoint Presentation</vt:lpstr>
      <vt:lpstr>Challenges with water DK year 2100</vt:lpstr>
      <vt:lpstr>The Life IP: the process 2</vt:lpstr>
      <vt:lpstr>The Life IP: the process 1</vt:lpstr>
      <vt:lpstr>The Life IP – why?</vt:lpstr>
      <vt:lpstr>How to present a complex challenge in a ‘simple’ way: the overall concept – the matrix</vt:lpstr>
      <vt:lpstr>Complicated questions</vt:lpstr>
      <vt:lpstr>PowerPoint Presentation</vt:lpstr>
      <vt:lpstr>The C2C CC is born</vt:lpstr>
      <vt:lpstr>Activities – 24 sub-projects </vt:lpstr>
      <vt:lpstr>Demonstration Actions</vt:lpstr>
      <vt:lpstr>What are the challenges? 1. political (in)attention</vt:lpstr>
      <vt:lpstr>Examples of ‘deliverables’ from cross-cutting actions</vt:lpstr>
      <vt:lpstr>Examples of ‘deliverables’ from demonstration actions</vt:lpstr>
      <vt:lpstr>Examples of ‘deliverables’ that help municipalities with CCA plans? (1)</vt:lpstr>
      <vt:lpstr>Examples of ‘deliverables’ that help municipalities with CCA plans? (2)</vt:lpstr>
      <vt:lpstr>Examples of ‘deliverables’ that help municipalities with CCA plans? (3)</vt:lpstr>
      <vt:lpstr>The vision and the sustainability on the long run</vt:lpstr>
      <vt:lpstr>C2C CC objectives</vt:lpstr>
      <vt:lpstr>C2C CC ambition</vt:lpstr>
      <vt:lpstr>Lessons Learned (in the past five months)</vt:lpstr>
      <vt:lpstr>Relation to climate-action policies</vt:lpstr>
      <vt:lpstr>PowerPoint Presentation</vt:lpstr>
      <vt:lpstr>Barriers for Replication and Scaling-Up</vt:lpstr>
      <vt:lpstr>Potential Solutions </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Paulo Rosa</dc:creator>
  <cp:lastModifiedBy>Anja De Cunto</cp:lastModifiedBy>
  <cp:revision>230</cp:revision>
  <dcterms:created xsi:type="dcterms:W3CDTF">2006-08-16T00:00:00Z</dcterms:created>
  <dcterms:modified xsi:type="dcterms:W3CDTF">2018-05-28T11:08:53Z</dcterms:modified>
</cp:coreProperties>
</file>